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53" r:id="rId3"/>
    <p:sldId id="384" r:id="rId4"/>
    <p:sldId id="383" r:id="rId5"/>
    <p:sldId id="354" r:id="rId6"/>
    <p:sldId id="349" r:id="rId7"/>
    <p:sldId id="355" r:id="rId8"/>
    <p:sldId id="374" r:id="rId9"/>
    <p:sldId id="356" r:id="rId10"/>
    <p:sldId id="357" r:id="rId11"/>
    <p:sldId id="358" r:id="rId12"/>
    <p:sldId id="359" r:id="rId13"/>
    <p:sldId id="371" r:id="rId14"/>
    <p:sldId id="375" r:id="rId15"/>
    <p:sldId id="381" r:id="rId16"/>
    <p:sldId id="376" r:id="rId17"/>
    <p:sldId id="377" r:id="rId18"/>
    <p:sldId id="378" r:id="rId19"/>
    <p:sldId id="379" r:id="rId20"/>
    <p:sldId id="380" r:id="rId21"/>
    <p:sldId id="382" r:id="rId22"/>
    <p:sldId id="385" r:id="rId23"/>
    <p:sldId id="386" r:id="rId24"/>
    <p:sldId id="387" r:id="rId25"/>
    <p:sldId id="388" r:id="rId26"/>
    <p:sldId id="390" r:id="rId27"/>
    <p:sldId id="389" r:id="rId28"/>
    <p:sldId id="391" r:id="rId29"/>
  </p:sldIdLst>
  <p:sldSz cx="9144000" cy="6858000" type="screen4x3"/>
  <p:notesSz cx="6858000" cy="9144000"/>
  <p:defaultText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39" autoAdjust="0"/>
    <p:restoredTop sz="94660"/>
  </p:normalViewPr>
  <p:slideViewPr>
    <p:cSldViewPr snapToGrid="0" snapToObjects="1">
      <p:cViewPr>
        <p:scale>
          <a:sx n="170" d="100"/>
          <a:sy n="170" d="100"/>
        </p:scale>
        <p:origin x="-64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01DFFE-E8EE-284C-B7F9-C4120111A53F}" type="datetimeFigureOut">
              <a:rPr kumimoji="1" lang="zh-TW" altLang="en-US" smtClean="0"/>
              <a:t>17/3/30</a:t>
            </a:fld>
            <a:endParaRPr kumimoji="1" lang="zh-TW" altLang="en-US"/>
          </a:p>
        </p:txBody>
      </p:sp>
      <p:sp>
        <p:nvSpPr>
          <p:cNvPr id="4" name="投影片影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0B0180-0A4B-1043-A91C-AC2AB16056E1}" type="slidenum">
              <a:rPr kumimoji="1" lang="zh-TW" altLang="en-US" smtClean="0"/>
              <a:t>‹#›</a:t>
            </a:fld>
            <a:endParaRPr kumimoji="1" lang="zh-TW" altLang="en-US"/>
          </a:p>
        </p:txBody>
      </p:sp>
    </p:spTree>
    <p:extLst>
      <p:ext uri="{BB962C8B-B14F-4D97-AF65-F5344CB8AC3E}">
        <p14:creationId xmlns:p14="http://schemas.microsoft.com/office/powerpoint/2010/main" val="30090008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kumimoji="1" lang="zh-TW" altLang="en-US" smtClean="0"/>
              <a:t>按一下以編輯母片標題樣式</a:t>
            </a:r>
            <a:endParaRPr kumimoji="1" lang="zh-TW" altLang="en-US"/>
          </a:p>
        </p:txBody>
      </p:sp>
      <p:sp>
        <p:nvSpPr>
          <p:cNvPr id="3" name="子標題 2"/>
          <p:cNvSpPr>
            <a:spLocks noGrp="1"/>
          </p:cNvSpPr>
          <p:nvPr>
            <p:ph type="subTitle" idx="1"/>
          </p:nvPr>
        </p:nvSpPr>
        <p:spPr>
          <a:xfrm>
            <a:off x="1371600" y="3886200"/>
            <a:ext cx="6400800" cy="972364"/>
          </a:xfrm>
        </p:spPr>
        <p:txBody>
          <a:bodyPr anchor="ct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TW" altLang="en-US" dirty="0" smtClean="0"/>
              <a:t>按一下以編輯母片子標題樣式</a:t>
            </a:r>
            <a:endParaRPr kumimoji="1" lang="zh-TW" altLang="en-US" dirty="0"/>
          </a:p>
        </p:txBody>
      </p:sp>
      <p:sp>
        <p:nvSpPr>
          <p:cNvPr id="4" name="日期版面配置區 3"/>
          <p:cNvSpPr>
            <a:spLocks noGrp="1"/>
          </p:cNvSpPr>
          <p:nvPr>
            <p:ph type="dt" sz="half" idx="10"/>
          </p:nvPr>
        </p:nvSpPr>
        <p:spPr/>
        <p:txBody>
          <a:bodyPr/>
          <a:lstStyle/>
          <a:p>
            <a:fld id="{4FD7B7E8-E084-854E-B5A8-6B82748C85D9}" type="datetimeFigureOut">
              <a:rPr kumimoji="1" lang="zh-TW" altLang="en-US" smtClean="0"/>
              <a:t>17/3/30</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926054F5-5ECF-1947-AF61-069BCD82E5AE}" type="slidenum">
              <a:rPr kumimoji="1" lang="zh-TW" altLang="en-US" smtClean="0"/>
              <a:t>‹#›</a:t>
            </a:fld>
            <a:endParaRPr kumimoji="1" lang="zh-TW" altLang="en-US"/>
          </a:p>
        </p:txBody>
      </p:sp>
    </p:spTree>
    <p:extLst>
      <p:ext uri="{BB962C8B-B14F-4D97-AF65-F5344CB8AC3E}">
        <p14:creationId xmlns:p14="http://schemas.microsoft.com/office/powerpoint/2010/main" val="655955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229251" y="1033585"/>
            <a:ext cx="8693313" cy="1298005"/>
          </a:xfrm>
        </p:spPr>
        <p:txBody>
          <a:bodyPr/>
          <a:lstStyle/>
          <a:p>
            <a:pPr lvl="0"/>
            <a:r>
              <a:rPr kumimoji="1" lang="zh-TW" altLang="en-US" dirty="0" smtClean="0"/>
              <a:t>按一下以編輯母片文字樣式</a:t>
            </a:r>
          </a:p>
          <a:p>
            <a:pPr lvl="1"/>
            <a:r>
              <a:rPr kumimoji="1" lang="zh-TW" altLang="en-US" dirty="0" smtClean="0"/>
              <a:t>第二層</a:t>
            </a:r>
          </a:p>
        </p:txBody>
      </p:sp>
      <p:sp>
        <p:nvSpPr>
          <p:cNvPr id="4" name="日期版面配置區 3"/>
          <p:cNvSpPr>
            <a:spLocks noGrp="1"/>
          </p:cNvSpPr>
          <p:nvPr>
            <p:ph type="dt" sz="half" idx="10"/>
          </p:nvPr>
        </p:nvSpPr>
        <p:spPr/>
        <p:txBody>
          <a:bodyPr/>
          <a:lstStyle/>
          <a:p>
            <a:fld id="{4FD7B7E8-E084-854E-B5A8-6B82748C85D9}" type="datetimeFigureOut">
              <a:rPr kumimoji="1" lang="zh-TW" altLang="en-US" smtClean="0"/>
              <a:t>17/3/30</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926054F5-5ECF-1947-AF61-069BCD82E5AE}" type="slidenum">
              <a:rPr kumimoji="1" lang="zh-TW" altLang="en-US" smtClean="0"/>
              <a:t>‹#›</a:t>
            </a:fld>
            <a:endParaRPr kumimoji="1" lang="zh-TW" altLang="en-US"/>
          </a:p>
        </p:txBody>
      </p:sp>
    </p:spTree>
    <p:extLst>
      <p:ext uri="{BB962C8B-B14F-4D97-AF65-F5344CB8AC3E}">
        <p14:creationId xmlns:p14="http://schemas.microsoft.com/office/powerpoint/2010/main" val="27043760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0" y="-6513"/>
            <a:ext cx="9144000" cy="835798"/>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229251" y="929380"/>
            <a:ext cx="8693313" cy="2014415"/>
          </a:xfrm>
          <a:prstGeom prst="rect">
            <a:avLst/>
          </a:prstGeom>
        </p:spPr>
        <p:txBody>
          <a:bodyPr vert="horz" lIns="91440" tIns="45720" rIns="91440" bIns="45720" rtlCol="0">
            <a:normAutofit/>
          </a:bodyPr>
          <a:lstStyle/>
          <a:p>
            <a:pPr lvl="0"/>
            <a:r>
              <a:rPr kumimoji="1" lang="zh-TW" altLang="en-US" dirty="0" smtClean="0"/>
              <a:t>按一下以編輯母片文字樣式</a:t>
            </a:r>
          </a:p>
          <a:p>
            <a:pPr lvl="1"/>
            <a:r>
              <a:rPr kumimoji="1" lang="zh-TW" altLang="en-US" dirty="0" smtClean="0"/>
              <a:t>第二層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7B7E8-E084-854E-B5A8-6B82748C85D9}" type="datetimeFigureOut">
              <a:rPr kumimoji="1" lang="zh-TW" altLang="en-US" smtClean="0"/>
              <a:t>17/3/30</a:t>
            </a:fld>
            <a:endParaRPr kumimoji="1"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054F5-5ECF-1947-AF61-069BCD82E5AE}" type="slidenum">
              <a:rPr kumimoji="1" lang="zh-TW" altLang="en-US" smtClean="0"/>
              <a:t>‹#›</a:t>
            </a:fld>
            <a:endParaRPr kumimoji="1" lang="zh-TW" altLang="en-US"/>
          </a:p>
        </p:txBody>
      </p:sp>
    </p:spTree>
    <p:extLst>
      <p:ext uri="{BB962C8B-B14F-4D97-AF65-F5344CB8AC3E}">
        <p14:creationId xmlns:p14="http://schemas.microsoft.com/office/powerpoint/2010/main" val="68263779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457200" rtl="0" eaLnBrk="1" latinLnBrk="0" hangingPunct="1">
        <a:spcBef>
          <a:spcPct val="0"/>
        </a:spcBef>
        <a:buNone/>
        <a:defRPr sz="3600" kern="1200">
          <a:solidFill>
            <a:schemeClr val="tx1"/>
          </a:solidFill>
          <a:latin typeface="+mj-lt"/>
          <a:ea typeface="+mj-ea"/>
          <a:cs typeface="+mj-cs"/>
        </a:defRPr>
      </a:lvl1pPr>
    </p:titleStyle>
    <p:bodyStyle>
      <a:lvl1pPr marL="514350" indent="-514350" algn="l" defTabSz="457200" rtl="0" eaLnBrk="1" latinLnBrk="0" hangingPunct="1">
        <a:spcBef>
          <a:spcPct val="20000"/>
        </a:spcBef>
        <a:buSzPct val="70000"/>
        <a:buFont typeface="+mj-lt"/>
        <a:buAutoNum type="arabicPeriod"/>
        <a:defRPr sz="2400" kern="1200">
          <a:solidFill>
            <a:schemeClr val="tx1"/>
          </a:solidFill>
          <a:latin typeface="+mn-lt"/>
          <a:ea typeface="+mn-ea"/>
          <a:cs typeface="+mn-cs"/>
        </a:defRPr>
      </a:lvl1pPr>
      <a:lvl2pPr marL="971550" indent="-514350" algn="l" defTabSz="457200" rtl="0" eaLnBrk="1" latinLnBrk="0" hangingPunct="1">
        <a:spcBef>
          <a:spcPct val="20000"/>
        </a:spcBef>
        <a:buSzPct val="70000"/>
        <a:buFont typeface="+mj-lt"/>
        <a:buAutoNum type="arabicPeriod"/>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829116"/>
            <a:ext cx="7772400" cy="2388275"/>
          </a:xfrm>
        </p:spPr>
        <p:txBody>
          <a:bodyPr>
            <a:normAutofit/>
          </a:bodyPr>
          <a:lstStyle/>
          <a:p>
            <a:r>
              <a:rPr kumimoji="1" lang="en-US" altLang="zh-TW" sz="4400" dirty="0" err="1" smtClean="0"/>
              <a:t>iOS</a:t>
            </a:r>
            <a:r>
              <a:rPr kumimoji="1" lang="en-US" altLang="zh-TW" sz="4400" dirty="0" smtClean="0"/>
              <a:t> </a:t>
            </a:r>
            <a:r>
              <a:rPr kumimoji="1" lang="en-US" altLang="zh-TW" sz="4400" dirty="0" err="1" smtClean="0"/>
              <a:t>Dev</a:t>
            </a:r>
            <a:r>
              <a:rPr kumimoji="1" lang="en-US" altLang="zh-TW" sz="4400" dirty="0" smtClean="0"/>
              <a:t> </a:t>
            </a:r>
            <a:r>
              <a:rPr kumimoji="1" lang="zh-TW" altLang="en-US" sz="4400" dirty="0" smtClean="0"/>
              <a:t>筆記</a:t>
            </a:r>
            <a:r>
              <a:rPr kumimoji="1" lang="en-US" altLang="zh-TW" sz="4400" dirty="0" smtClean="0"/>
              <a:t> </a:t>
            </a:r>
            <a:r>
              <a:rPr kumimoji="1" lang="en-US" altLang="zh-TW" sz="4400" dirty="0" smtClean="0"/>
              <a:t>08</a:t>
            </a:r>
            <a:r>
              <a:rPr kumimoji="1" lang="en-US" altLang="zh-TW" sz="4400" dirty="0" smtClean="0"/>
              <a:t/>
            </a:r>
            <a:br>
              <a:rPr kumimoji="1" lang="en-US" altLang="zh-TW" sz="4400" dirty="0" smtClean="0"/>
            </a:br>
            <a:r>
              <a:rPr kumimoji="1" lang="zh-TW" altLang="en-US" sz="4400" dirty="0" smtClean="0"/>
              <a:t>社群網頁</a:t>
            </a:r>
            <a:endParaRPr kumimoji="1" lang="zh-TW" altLang="en-US" sz="4400" dirty="0"/>
          </a:p>
        </p:txBody>
      </p:sp>
      <p:sp>
        <p:nvSpPr>
          <p:cNvPr id="3" name="子標題 2"/>
          <p:cNvSpPr>
            <a:spLocks noGrp="1"/>
          </p:cNvSpPr>
          <p:nvPr>
            <p:ph type="subTitle" idx="1"/>
          </p:nvPr>
        </p:nvSpPr>
        <p:spPr/>
        <p:txBody>
          <a:bodyPr/>
          <a:lstStyle/>
          <a:p>
            <a:r>
              <a:rPr kumimoji="1" lang="en-US" altLang="zh-TW" dirty="0" smtClean="0"/>
              <a:t>2017.03.27</a:t>
            </a:r>
            <a:endParaRPr kumimoji="1" lang="zh-TW" altLang="en-US" dirty="0"/>
          </a:p>
        </p:txBody>
      </p:sp>
    </p:spTree>
    <p:extLst>
      <p:ext uri="{BB962C8B-B14F-4D97-AF65-F5344CB8AC3E}">
        <p14:creationId xmlns:p14="http://schemas.microsoft.com/office/powerpoint/2010/main" val="245530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p:cNvGrpSpPr/>
          <p:nvPr/>
        </p:nvGrpSpPr>
        <p:grpSpPr>
          <a:xfrm>
            <a:off x="1635263" y="2211295"/>
            <a:ext cx="4901502" cy="4646706"/>
            <a:chOff x="1635263" y="2430453"/>
            <a:chExt cx="4312620" cy="4065351"/>
          </a:xfrm>
        </p:grpSpPr>
        <p:pic>
          <p:nvPicPr>
            <p:cNvPr id="5" name="圖片 4" descr="螢幕快照 2017-03-23 下午4.53.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598" y="2430453"/>
              <a:ext cx="4087519" cy="851100"/>
            </a:xfrm>
            <a:prstGeom prst="rect">
              <a:avLst/>
            </a:prstGeom>
          </p:spPr>
        </p:pic>
        <p:pic>
          <p:nvPicPr>
            <p:cNvPr id="6" name="圖片 5" descr="螢幕快照 2017-03-23 下午4.55.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263" y="3138328"/>
              <a:ext cx="4312620" cy="3357476"/>
            </a:xfrm>
            <a:prstGeom prst="rect">
              <a:avLst/>
            </a:prstGeom>
          </p:spPr>
        </p:pic>
      </p:grpSp>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681444"/>
          </a:xfrm>
        </p:spPr>
        <p:txBody>
          <a:bodyPr>
            <a:normAutofit/>
          </a:bodyPr>
          <a:lstStyle/>
          <a:p>
            <a:r>
              <a:rPr kumimoji="1" lang="zh-TW" altLang="en-US" dirty="0" smtClean="0"/>
              <a:t>整理資料型態</a:t>
            </a:r>
            <a:r>
              <a:rPr kumimoji="1" lang="en-US" altLang="zh-TW" dirty="0" smtClean="0"/>
              <a:t>, </a:t>
            </a:r>
            <a:r>
              <a:rPr kumimoji="1" lang="zh-TW" altLang="en-US" dirty="0" smtClean="0"/>
              <a:t>目標</a:t>
            </a:r>
            <a:endParaRPr kumimoji="1" lang="en-US" altLang="zh-TW" dirty="0" smtClean="0"/>
          </a:p>
          <a:p>
            <a:pPr lvl="1"/>
            <a:r>
              <a:rPr kumimoji="1" lang="zh-TW" altLang="en-US" dirty="0" smtClean="0"/>
              <a:t>資料型態是</a:t>
            </a:r>
            <a:r>
              <a:rPr kumimoji="1" lang="en-US" altLang="zh-TW" dirty="0" smtClean="0"/>
              <a:t> dictionary </a:t>
            </a:r>
            <a:r>
              <a:rPr kumimoji="1" lang="zh-TW" altLang="en-US" dirty="0" smtClean="0"/>
              <a:t>的</a:t>
            </a:r>
            <a:r>
              <a:rPr kumimoji="1" lang="en-US" altLang="zh-TW" dirty="0" smtClean="0"/>
              <a:t> Array</a:t>
            </a:r>
          </a:p>
          <a:p>
            <a:pPr lvl="1"/>
            <a:r>
              <a:rPr kumimoji="1" lang="zh-TW" altLang="en-US" dirty="0" smtClean="0"/>
              <a:t>要能傳給</a:t>
            </a:r>
            <a:r>
              <a:rPr kumimoji="1" lang="en-US" altLang="zh-TW" dirty="0" smtClean="0"/>
              <a:t> </a:t>
            </a:r>
            <a:r>
              <a:rPr kumimoji="1" lang="en-US" altLang="zh-TW" dirty="0" err="1" smtClean="0"/>
              <a:t>tableView</a:t>
            </a:r>
            <a:endParaRPr kumimoji="1" lang="en-US" altLang="zh-TW" dirty="0" smtClean="0"/>
          </a:p>
        </p:txBody>
      </p:sp>
      <p:sp>
        <p:nvSpPr>
          <p:cNvPr id="16" name="矩形圖說文字 15"/>
          <p:cNvSpPr/>
          <p:nvPr/>
        </p:nvSpPr>
        <p:spPr>
          <a:xfrm>
            <a:off x="4864752" y="3880448"/>
            <a:ext cx="2710424" cy="997491"/>
          </a:xfrm>
          <a:prstGeom prst="wedgeRectCallout">
            <a:avLst>
              <a:gd name="adj1" fmla="val -46203"/>
              <a:gd name="adj2" fmla="val 8144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把</a:t>
            </a:r>
            <a:r>
              <a:rPr kumimoji="1" lang="en-US" altLang="zh-TW" dirty="0" smtClean="0">
                <a:solidFill>
                  <a:srgbClr val="FF0000"/>
                </a:solidFill>
              </a:rPr>
              <a:t> articles </a:t>
            </a:r>
            <a:r>
              <a:rPr kumimoji="1" lang="zh-TW" altLang="en-US" dirty="0" smtClean="0">
                <a:solidFill>
                  <a:srgbClr val="FF0000"/>
                </a:solidFill>
              </a:rPr>
              <a:t>陣列用讀下的資料轉態裝滿：</a:t>
            </a:r>
            <a:r>
              <a:rPr kumimoji="1" lang="en-US" altLang="zh-TW" dirty="0" smtClean="0">
                <a:solidFill>
                  <a:srgbClr val="FF0000"/>
                </a:solidFill>
              </a:rPr>
              <a:t>Article </a:t>
            </a:r>
            <a:r>
              <a:rPr kumimoji="1" lang="zh-TW" altLang="en-US" dirty="0" smtClean="0">
                <a:solidFill>
                  <a:srgbClr val="FF0000"/>
                </a:solidFill>
              </a:rPr>
              <a:t>物件的</a:t>
            </a:r>
            <a:r>
              <a:rPr kumimoji="1" lang="en-US" altLang="zh-TW" dirty="0" smtClean="0">
                <a:solidFill>
                  <a:srgbClr val="FF0000"/>
                </a:solidFill>
              </a:rPr>
              <a:t> Array:  [Article]</a:t>
            </a:r>
            <a:endParaRPr kumimoji="1" lang="zh-TW" altLang="en-US" dirty="0">
              <a:solidFill>
                <a:srgbClr val="FF0000"/>
              </a:solidFill>
            </a:endParaRPr>
          </a:p>
        </p:txBody>
      </p:sp>
      <p:sp>
        <p:nvSpPr>
          <p:cNvPr id="15" name="矩形 14"/>
          <p:cNvSpPr/>
          <p:nvPr/>
        </p:nvSpPr>
        <p:spPr>
          <a:xfrm>
            <a:off x="3798056" y="5224309"/>
            <a:ext cx="2021532" cy="155898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 16"/>
          <p:cNvSpPr/>
          <p:nvPr/>
        </p:nvSpPr>
        <p:spPr>
          <a:xfrm>
            <a:off x="2239511" y="4231729"/>
            <a:ext cx="1636334" cy="14746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圖說文字 18"/>
          <p:cNvSpPr/>
          <p:nvPr/>
        </p:nvSpPr>
        <p:spPr>
          <a:xfrm>
            <a:off x="141941" y="3138328"/>
            <a:ext cx="1658472" cy="948084"/>
          </a:xfrm>
          <a:prstGeom prst="wedgeRectCallout">
            <a:avLst>
              <a:gd name="adj1" fmla="val 64222"/>
              <a:gd name="adj2" fmla="val 2525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articles: data type </a:t>
            </a:r>
            <a:r>
              <a:rPr kumimoji="1" lang="zh-TW" altLang="en-US" dirty="0" smtClean="0">
                <a:solidFill>
                  <a:srgbClr val="FF0000"/>
                </a:solidFill>
              </a:rPr>
              <a:t>為</a:t>
            </a:r>
            <a:r>
              <a:rPr kumimoji="1" lang="en-US" altLang="zh-TW" dirty="0" smtClean="0">
                <a:solidFill>
                  <a:srgbClr val="FF0000"/>
                </a:solidFill>
              </a:rPr>
              <a:t> “Article “</a:t>
            </a:r>
            <a:r>
              <a:rPr kumimoji="1" lang="zh-TW" altLang="en-US" dirty="0" smtClean="0">
                <a:solidFill>
                  <a:srgbClr val="FF0000"/>
                </a:solidFill>
              </a:rPr>
              <a:t>的</a:t>
            </a:r>
            <a:r>
              <a:rPr kumimoji="1" lang="en-US" altLang="zh-TW" dirty="0">
                <a:solidFill>
                  <a:srgbClr val="FF0000"/>
                </a:solidFill>
              </a:rPr>
              <a:t> </a:t>
            </a:r>
            <a:r>
              <a:rPr kumimoji="1" lang="en-US" altLang="zh-TW" dirty="0" smtClean="0">
                <a:solidFill>
                  <a:srgbClr val="FF0000"/>
                </a:solidFill>
              </a:rPr>
              <a:t>Array</a:t>
            </a:r>
            <a:endParaRPr kumimoji="1" lang="zh-TW" altLang="en-US" dirty="0">
              <a:solidFill>
                <a:srgbClr val="FF0000"/>
              </a:solidFill>
            </a:endParaRPr>
          </a:p>
        </p:txBody>
      </p:sp>
      <p:sp>
        <p:nvSpPr>
          <p:cNvPr id="10" name="矩形 9"/>
          <p:cNvSpPr/>
          <p:nvPr/>
        </p:nvSpPr>
        <p:spPr>
          <a:xfrm>
            <a:off x="2115499" y="3786482"/>
            <a:ext cx="1636334" cy="14746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2" name="直線箭頭接點 11"/>
          <p:cNvCxnSpPr>
            <a:stCxn id="17" idx="0"/>
          </p:cNvCxnSpPr>
          <p:nvPr/>
        </p:nvCxnSpPr>
        <p:spPr>
          <a:xfrm flipV="1">
            <a:off x="3057678" y="2652059"/>
            <a:ext cx="444583" cy="157967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8" name="矩形 17"/>
          <p:cNvSpPr/>
          <p:nvPr/>
        </p:nvSpPr>
        <p:spPr>
          <a:xfrm>
            <a:off x="2728087" y="2305400"/>
            <a:ext cx="2224913" cy="21218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0" name="直線箭頭接點 19"/>
          <p:cNvCxnSpPr>
            <a:stCxn id="10" idx="2"/>
            <a:endCxn id="17" idx="0"/>
          </p:cNvCxnSpPr>
          <p:nvPr/>
        </p:nvCxnSpPr>
        <p:spPr>
          <a:xfrm>
            <a:off x="2933666" y="3933947"/>
            <a:ext cx="124012" cy="297782"/>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1" name="矩形圖說文字 20"/>
          <p:cNvSpPr/>
          <p:nvPr/>
        </p:nvSpPr>
        <p:spPr>
          <a:xfrm>
            <a:off x="5365282" y="1383823"/>
            <a:ext cx="1686954" cy="697753"/>
          </a:xfrm>
          <a:prstGeom prst="wedgeRectCallout">
            <a:avLst>
              <a:gd name="adj1" fmla="val -69665"/>
              <a:gd name="adj2" fmla="val 7611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公共化</a:t>
            </a:r>
            <a:r>
              <a:rPr kumimoji="1" lang="en-US" altLang="zh-TW" dirty="0" smtClean="0">
                <a:solidFill>
                  <a:srgbClr val="FF0000"/>
                </a:solidFill>
              </a:rPr>
              <a:t>, </a:t>
            </a:r>
            <a:r>
              <a:rPr kumimoji="1" lang="zh-TW" altLang="en-US" dirty="0" smtClean="0">
                <a:solidFill>
                  <a:srgbClr val="FF0000"/>
                </a:solidFill>
              </a:rPr>
              <a:t>準備丟給</a:t>
            </a:r>
            <a:r>
              <a:rPr kumimoji="1" lang="en-US" altLang="zh-TW" dirty="0" err="1" smtClean="0">
                <a:solidFill>
                  <a:srgbClr val="FF0000"/>
                </a:solidFill>
              </a:rPr>
              <a:t>tableview</a:t>
            </a:r>
            <a:endParaRPr kumimoji="1" lang="zh-TW" altLang="en-US" dirty="0">
              <a:solidFill>
                <a:srgbClr val="FF0000"/>
              </a:solidFill>
            </a:endParaRPr>
          </a:p>
        </p:txBody>
      </p:sp>
      <p:sp>
        <p:nvSpPr>
          <p:cNvPr id="22" name="矩形 21"/>
          <p:cNvSpPr/>
          <p:nvPr/>
        </p:nvSpPr>
        <p:spPr>
          <a:xfrm>
            <a:off x="2165522" y="4568949"/>
            <a:ext cx="1248541" cy="22717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3" name="直線箭頭接點 22"/>
          <p:cNvCxnSpPr>
            <a:stCxn id="22" idx="2"/>
            <a:endCxn id="15" idx="1"/>
          </p:cNvCxnSpPr>
          <p:nvPr/>
        </p:nvCxnSpPr>
        <p:spPr>
          <a:xfrm>
            <a:off x="2789793" y="4796119"/>
            <a:ext cx="1008263" cy="1207683"/>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92989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descr="螢幕快照 2017-03-23 下午5.15.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146" y="4312931"/>
            <a:ext cx="5985296" cy="2034861"/>
          </a:xfrm>
          <a:prstGeom prst="rect">
            <a:avLst/>
          </a:prstGeom>
        </p:spPr>
      </p:pic>
      <p:pic>
        <p:nvPicPr>
          <p:cNvPr id="8" name="圖片 7" descr="螢幕快照 2017-03-23 下午5.08.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49" y="2722399"/>
            <a:ext cx="4161525" cy="1534649"/>
          </a:xfrm>
          <a:prstGeom prst="rect">
            <a:avLst/>
          </a:prstGeom>
        </p:spPr>
      </p:pic>
      <p:pic>
        <p:nvPicPr>
          <p:cNvPr id="5" name="圖片 4" descr="螢幕快照 2017-03-23 下午5.0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7549" y="1535171"/>
            <a:ext cx="4161525" cy="1274192"/>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建屬性</a:t>
            </a:r>
            <a:r>
              <a:rPr kumimoji="1" lang="zh-TW" altLang="en-US" dirty="0" smtClean="0">
                <a:sym typeface="Wingdings"/>
              </a:rPr>
              <a:t></a:t>
            </a:r>
            <a:r>
              <a:rPr kumimoji="1" lang="en-US" altLang="zh-TW" dirty="0" smtClean="0">
                <a:sym typeface="Wingdings"/>
              </a:rPr>
              <a:t> local variable </a:t>
            </a:r>
            <a:r>
              <a:rPr kumimoji="1" lang="zh-TW" altLang="en-US" dirty="0" smtClean="0"/>
              <a:t>傳資料到屬性</a:t>
            </a:r>
            <a:r>
              <a:rPr kumimoji="1" lang="en-US" altLang="zh-TW" dirty="0" smtClean="0"/>
              <a:t> </a:t>
            </a:r>
            <a:r>
              <a:rPr kumimoji="1" lang="en-US" altLang="zh-TW" dirty="0" smtClean="0">
                <a:sym typeface="Wingdings"/>
              </a:rPr>
              <a:t> </a:t>
            </a:r>
            <a:r>
              <a:rPr kumimoji="1" lang="en-US" altLang="zh-TW" dirty="0" err="1" smtClean="0">
                <a:sym typeface="Wingdings"/>
              </a:rPr>
              <a:t>tableView</a:t>
            </a:r>
            <a:r>
              <a:rPr kumimoji="1" lang="en-US" altLang="zh-TW" dirty="0" smtClean="0">
                <a:sym typeface="Wingdings"/>
              </a:rPr>
              <a:t> </a:t>
            </a:r>
            <a:r>
              <a:rPr kumimoji="1" lang="zh-TW" altLang="en-US" dirty="0" smtClean="0">
                <a:sym typeface="Wingdings"/>
              </a:rPr>
              <a:t>自屬性取得</a:t>
            </a:r>
            <a:r>
              <a:rPr kumimoji="1" lang="en-US" altLang="zh-TW" dirty="0" smtClean="0">
                <a:sym typeface="Wingdings"/>
              </a:rPr>
              <a:t> data source</a:t>
            </a:r>
            <a:endParaRPr kumimoji="1" lang="en-US" altLang="zh-TW" dirty="0" smtClean="0"/>
          </a:p>
        </p:txBody>
      </p:sp>
      <p:sp>
        <p:nvSpPr>
          <p:cNvPr id="13" name="矩形 12"/>
          <p:cNvSpPr/>
          <p:nvPr/>
        </p:nvSpPr>
        <p:spPr>
          <a:xfrm>
            <a:off x="2109009" y="4000067"/>
            <a:ext cx="1715741" cy="18206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5875809" y="5546979"/>
            <a:ext cx="2955269" cy="1043708"/>
          </a:xfrm>
          <a:prstGeom prst="wedgeRectCallout">
            <a:avLst>
              <a:gd name="adj1" fmla="val -85789"/>
              <a:gd name="adj2" fmla="val 2464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讀入的網站資料存入</a:t>
            </a:r>
            <a:r>
              <a:rPr kumimoji="1" lang="en-US" altLang="zh-TW" dirty="0" smtClean="0">
                <a:solidFill>
                  <a:srgbClr val="FF0000"/>
                </a:solidFill>
              </a:rPr>
              <a:t> </a:t>
            </a:r>
            <a:r>
              <a:rPr kumimoji="1" lang="en-US" altLang="zh-TW" dirty="0" err="1" smtClean="0">
                <a:solidFill>
                  <a:srgbClr val="FF0000"/>
                </a:solidFill>
              </a:rPr>
              <a:t>urlString</a:t>
            </a:r>
            <a:r>
              <a:rPr kumimoji="1" lang="en-US" altLang="zh-TW" dirty="0" smtClean="0">
                <a:solidFill>
                  <a:srgbClr val="FF0000"/>
                </a:solidFill>
              </a:rPr>
              <a:t>, </a:t>
            </a:r>
            <a:r>
              <a:rPr kumimoji="1" lang="zh-TW" altLang="en-US" dirty="0" smtClean="0">
                <a:solidFill>
                  <a:srgbClr val="FF0000"/>
                </a:solidFill>
              </a:rPr>
              <a:t>然後用</a:t>
            </a:r>
            <a:r>
              <a:rPr kumimoji="1" lang="en-US" altLang="zh-TW" dirty="0" smtClean="0">
                <a:solidFill>
                  <a:srgbClr val="FF0000"/>
                </a:solidFill>
              </a:rPr>
              <a:t>  URL() </a:t>
            </a:r>
            <a:r>
              <a:rPr kumimoji="1" lang="zh-TW" altLang="en-US" dirty="0" smtClean="0">
                <a:solidFill>
                  <a:srgbClr val="FF0000"/>
                </a:solidFill>
              </a:rPr>
              <a:t>把</a:t>
            </a:r>
            <a:r>
              <a:rPr kumimoji="1" lang="en-US" altLang="zh-TW" dirty="0" smtClean="0">
                <a:solidFill>
                  <a:srgbClr val="FF0000"/>
                </a:solidFill>
              </a:rPr>
              <a:t> </a:t>
            </a:r>
            <a:r>
              <a:rPr kumimoji="1" lang="en-US" altLang="zh-TW" dirty="0" err="1" smtClean="0">
                <a:solidFill>
                  <a:srgbClr val="FF0000"/>
                </a:solidFill>
              </a:rPr>
              <a:t>urlString</a:t>
            </a:r>
            <a:r>
              <a:rPr kumimoji="1" lang="en-US" altLang="zh-TW" dirty="0" smtClean="0">
                <a:solidFill>
                  <a:srgbClr val="FF0000"/>
                </a:solidFill>
              </a:rPr>
              <a:t> </a:t>
            </a:r>
            <a:r>
              <a:rPr kumimoji="1" lang="zh-TW" altLang="en-US" dirty="0" smtClean="0">
                <a:solidFill>
                  <a:srgbClr val="FF0000"/>
                </a:solidFill>
              </a:rPr>
              <a:t>轉態成</a:t>
            </a:r>
            <a:r>
              <a:rPr kumimoji="1" lang="en-US" altLang="zh-TW" dirty="0" smtClean="0">
                <a:solidFill>
                  <a:srgbClr val="FF0000"/>
                </a:solidFill>
              </a:rPr>
              <a:t> URL data type</a:t>
            </a:r>
            <a:endParaRPr kumimoji="1" lang="zh-TW" altLang="en-US" dirty="0">
              <a:solidFill>
                <a:srgbClr val="FF0000"/>
              </a:solidFill>
            </a:endParaRPr>
          </a:p>
        </p:txBody>
      </p:sp>
      <p:sp>
        <p:nvSpPr>
          <p:cNvPr id="10" name="矩形 9"/>
          <p:cNvSpPr/>
          <p:nvPr/>
        </p:nvSpPr>
        <p:spPr>
          <a:xfrm>
            <a:off x="1676744" y="2043004"/>
            <a:ext cx="1993107" cy="22687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 14"/>
          <p:cNvSpPr/>
          <p:nvPr/>
        </p:nvSpPr>
        <p:spPr>
          <a:xfrm>
            <a:off x="1676745" y="5476325"/>
            <a:ext cx="2148006" cy="20203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 16"/>
          <p:cNvSpPr/>
          <p:nvPr/>
        </p:nvSpPr>
        <p:spPr>
          <a:xfrm>
            <a:off x="1676744" y="4970385"/>
            <a:ext cx="1337802" cy="14597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4" name="直線箭頭接點 13"/>
          <p:cNvCxnSpPr/>
          <p:nvPr/>
        </p:nvCxnSpPr>
        <p:spPr>
          <a:xfrm flipH="1" flipV="1">
            <a:off x="3014546" y="2269881"/>
            <a:ext cx="313863" cy="173018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直線箭頭接點 19"/>
          <p:cNvCxnSpPr/>
          <p:nvPr/>
        </p:nvCxnSpPr>
        <p:spPr>
          <a:xfrm flipH="1">
            <a:off x="1934273" y="2269882"/>
            <a:ext cx="343059" cy="2700503"/>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箭頭接點 23"/>
          <p:cNvCxnSpPr/>
          <p:nvPr/>
        </p:nvCxnSpPr>
        <p:spPr>
          <a:xfrm>
            <a:off x="2277332" y="2269882"/>
            <a:ext cx="423350" cy="3206443"/>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92989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下載完成</a:t>
            </a:r>
            <a:r>
              <a:rPr kumimoji="1" lang="en-US" altLang="zh-TW" dirty="0" smtClean="0"/>
              <a:t> </a:t>
            </a:r>
            <a:r>
              <a:rPr kumimoji="1" lang="en-US" altLang="zh-TW" dirty="0" smtClean="0">
                <a:sym typeface="Wingdings"/>
              </a:rPr>
              <a:t> </a:t>
            </a:r>
            <a:r>
              <a:rPr kumimoji="1" lang="en-US" altLang="zh-TW" dirty="0" smtClean="0"/>
              <a:t>Update </a:t>
            </a:r>
            <a:r>
              <a:rPr kumimoji="1" lang="zh-TW" altLang="en-US" dirty="0" smtClean="0"/>
              <a:t>到</a:t>
            </a:r>
            <a:r>
              <a:rPr kumimoji="1" lang="en-US" altLang="zh-TW" dirty="0" smtClean="0"/>
              <a:t> table View</a:t>
            </a:r>
          </a:p>
          <a:p>
            <a:r>
              <a:rPr kumimoji="1" lang="en-US" altLang="zh-TW" dirty="0" smtClean="0"/>
              <a:t>Grand Central Dispatch</a:t>
            </a:r>
          </a:p>
        </p:txBody>
      </p:sp>
      <p:grpSp>
        <p:nvGrpSpPr>
          <p:cNvPr id="22" name="群組 21"/>
          <p:cNvGrpSpPr/>
          <p:nvPr/>
        </p:nvGrpSpPr>
        <p:grpSpPr>
          <a:xfrm>
            <a:off x="104588" y="1747128"/>
            <a:ext cx="8255000" cy="5110873"/>
            <a:chOff x="104588" y="1747128"/>
            <a:chExt cx="8255000" cy="5110873"/>
          </a:xfrm>
        </p:grpSpPr>
        <p:pic>
          <p:nvPicPr>
            <p:cNvPr id="5" name="圖片 4" descr="螢幕快照 2017-03-23 下午5.27.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8" y="1747128"/>
              <a:ext cx="7709287" cy="4856872"/>
            </a:xfrm>
            <a:prstGeom prst="rect">
              <a:avLst/>
            </a:prstGeom>
          </p:spPr>
        </p:pic>
        <p:pic>
          <p:nvPicPr>
            <p:cNvPr id="4" name="圖片 3" descr="螢幕快照 2017-03-26 下午1.40.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43" y="5162177"/>
              <a:ext cx="8095845" cy="1695824"/>
            </a:xfrm>
            <a:prstGeom prst="rect">
              <a:avLst/>
            </a:prstGeom>
          </p:spPr>
        </p:pic>
      </p:grpSp>
      <p:sp>
        <p:nvSpPr>
          <p:cNvPr id="14" name="矩形圖說文字 13"/>
          <p:cNvSpPr/>
          <p:nvPr/>
        </p:nvSpPr>
        <p:spPr>
          <a:xfrm>
            <a:off x="4698945" y="2176929"/>
            <a:ext cx="2191687" cy="598001"/>
          </a:xfrm>
          <a:prstGeom prst="wedgeRectCallout">
            <a:avLst>
              <a:gd name="adj1" fmla="val -45777"/>
              <a:gd name="adj2" fmla="val -8598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這是背景下載與更新</a:t>
            </a:r>
            <a:r>
              <a:rPr kumimoji="1" lang="en-US" altLang="zh-TW" dirty="0">
                <a:solidFill>
                  <a:srgbClr val="FF0000"/>
                </a:solidFill>
              </a:rPr>
              <a:t> </a:t>
            </a:r>
            <a:r>
              <a:rPr kumimoji="1" lang="en-US" altLang="zh-TW" dirty="0" smtClean="0">
                <a:solidFill>
                  <a:srgbClr val="FF0000"/>
                </a:solidFill>
              </a:rPr>
              <a:t>UI </a:t>
            </a:r>
            <a:r>
              <a:rPr kumimoji="1" lang="zh-TW" altLang="en-US" dirty="0" smtClean="0">
                <a:solidFill>
                  <a:srgbClr val="FF0000"/>
                </a:solidFill>
              </a:rPr>
              <a:t>沒有直接相關</a:t>
            </a:r>
            <a:endParaRPr kumimoji="1" lang="zh-TW" altLang="en-US" dirty="0">
              <a:solidFill>
                <a:srgbClr val="FF0000"/>
              </a:solidFill>
            </a:endParaRPr>
          </a:p>
        </p:txBody>
      </p:sp>
      <p:sp>
        <p:nvSpPr>
          <p:cNvPr id="15" name="矩形 14"/>
          <p:cNvSpPr/>
          <p:nvPr/>
        </p:nvSpPr>
        <p:spPr>
          <a:xfrm>
            <a:off x="2724948" y="1688353"/>
            <a:ext cx="2048758" cy="30692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3" name="矩形 12"/>
          <p:cNvSpPr/>
          <p:nvPr/>
        </p:nvSpPr>
        <p:spPr>
          <a:xfrm>
            <a:off x="1406591" y="3937465"/>
            <a:ext cx="2097115" cy="238593"/>
          </a:xfrm>
          <a:prstGeom prst="rect">
            <a:avLst/>
          </a:prstGeom>
          <a:noFill/>
          <a:ln w="1905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3853947" y="3032881"/>
            <a:ext cx="1636935" cy="598001"/>
          </a:xfrm>
          <a:prstGeom prst="wedgeRectCallout">
            <a:avLst>
              <a:gd name="adj1" fmla="val -53276"/>
              <a:gd name="adj2" fmla="val 7141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Grand Central Dispatch</a:t>
            </a:r>
            <a:endParaRPr kumimoji="1" lang="zh-TW" altLang="en-US" dirty="0">
              <a:solidFill>
                <a:srgbClr val="FF0000"/>
              </a:solidFill>
            </a:endParaRPr>
          </a:p>
        </p:txBody>
      </p:sp>
      <p:sp>
        <p:nvSpPr>
          <p:cNvPr id="10" name="矩形 9"/>
          <p:cNvSpPr/>
          <p:nvPr/>
        </p:nvSpPr>
        <p:spPr>
          <a:xfrm>
            <a:off x="1100843" y="3751509"/>
            <a:ext cx="2753104" cy="496309"/>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圖說文字 18"/>
          <p:cNvSpPr/>
          <p:nvPr/>
        </p:nvSpPr>
        <p:spPr>
          <a:xfrm>
            <a:off x="2532529" y="4494005"/>
            <a:ext cx="1987177" cy="578322"/>
          </a:xfrm>
          <a:prstGeom prst="wedgeRectCallout">
            <a:avLst>
              <a:gd name="adj1" fmla="val -48390"/>
              <a:gd name="adj2" fmla="val -10256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告訴</a:t>
            </a:r>
            <a:r>
              <a:rPr kumimoji="1" lang="en-US" altLang="zh-TW" dirty="0" smtClean="0">
                <a:solidFill>
                  <a:srgbClr val="FF0000"/>
                </a:solidFill>
              </a:rPr>
              <a:t> </a:t>
            </a:r>
            <a:r>
              <a:rPr kumimoji="1" lang="en-US" altLang="zh-TW" dirty="0" err="1" smtClean="0">
                <a:solidFill>
                  <a:srgbClr val="FF0000"/>
                </a:solidFill>
              </a:rPr>
              <a:t>tableview</a:t>
            </a:r>
            <a:r>
              <a:rPr kumimoji="1" lang="en-US" altLang="zh-TW" dirty="0">
                <a:solidFill>
                  <a:srgbClr val="FF0000"/>
                </a:solidFill>
              </a:rPr>
              <a:t> </a:t>
            </a:r>
            <a:r>
              <a:rPr kumimoji="1" lang="zh-TW" altLang="en-US" dirty="0" smtClean="0">
                <a:solidFill>
                  <a:srgbClr val="FF0000"/>
                </a:solidFill>
              </a:rPr>
              <a:t>需要</a:t>
            </a:r>
            <a:r>
              <a:rPr kumimoji="1" lang="en-US" altLang="zh-TW" dirty="0" smtClean="0">
                <a:solidFill>
                  <a:srgbClr val="FF0000"/>
                </a:solidFill>
              </a:rPr>
              <a:t>update </a:t>
            </a:r>
            <a:r>
              <a:rPr kumimoji="1" lang="zh-TW" altLang="en-US" dirty="0" smtClean="0">
                <a:solidFill>
                  <a:srgbClr val="FF0000"/>
                </a:solidFill>
              </a:rPr>
              <a:t>畫面</a:t>
            </a:r>
            <a:endParaRPr kumimoji="1" lang="en-US" altLang="zh-TW" dirty="0" smtClean="0">
              <a:solidFill>
                <a:srgbClr val="FF0000"/>
              </a:solidFill>
            </a:endParaRPr>
          </a:p>
        </p:txBody>
      </p:sp>
      <p:sp>
        <p:nvSpPr>
          <p:cNvPr id="11" name="矩形 10"/>
          <p:cNvSpPr/>
          <p:nvPr/>
        </p:nvSpPr>
        <p:spPr>
          <a:xfrm>
            <a:off x="328705" y="5162177"/>
            <a:ext cx="8030883" cy="152399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2" name="矩形圖說文字 11"/>
          <p:cNvSpPr/>
          <p:nvPr/>
        </p:nvSpPr>
        <p:spPr>
          <a:xfrm>
            <a:off x="5184533" y="4353046"/>
            <a:ext cx="1576349" cy="719281"/>
          </a:xfrm>
          <a:prstGeom prst="wedgeRectCallout">
            <a:avLst>
              <a:gd name="adj1" fmla="val -23962"/>
              <a:gd name="adj2" fmla="val 65941"/>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定式</a:t>
            </a:r>
            <a:r>
              <a:rPr kumimoji="1" lang="en-US" altLang="zh-TW" dirty="0" smtClean="0">
                <a:solidFill>
                  <a:srgbClr val="FF0000"/>
                </a:solidFill>
              </a:rPr>
              <a:t>: </a:t>
            </a:r>
            <a:r>
              <a:rPr kumimoji="1" lang="zh-TW" altLang="en-US" dirty="0" smtClean="0">
                <a:solidFill>
                  <a:srgbClr val="FF0000"/>
                </a:solidFill>
              </a:rPr>
              <a:t>顯示在</a:t>
            </a:r>
            <a:r>
              <a:rPr kumimoji="1" lang="en-US" altLang="zh-TW" dirty="0" smtClean="0">
                <a:solidFill>
                  <a:srgbClr val="FF0000"/>
                </a:solidFill>
              </a:rPr>
              <a:t> </a:t>
            </a:r>
            <a:r>
              <a:rPr kumimoji="1" lang="en-US" altLang="zh-TW" dirty="0" err="1" smtClean="0">
                <a:solidFill>
                  <a:srgbClr val="FF0000"/>
                </a:solidFill>
              </a:rPr>
              <a:t>tableView</a:t>
            </a:r>
            <a:endParaRPr kumimoji="1" lang="zh-TW" altLang="en-US" dirty="0">
              <a:solidFill>
                <a:srgbClr val="FF0000"/>
              </a:solidFill>
            </a:endParaRPr>
          </a:p>
        </p:txBody>
      </p:sp>
      <p:cxnSp>
        <p:nvCxnSpPr>
          <p:cNvPr id="17" name="直線箭頭接點 16"/>
          <p:cNvCxnSpPr>
            <a:endCxn id="6" idx="2"/>
          </p:cNvCxnSpPr>
          <p:nvPr/>
        </p:nvCxnSpPr>
        <p:spPr>
          <a:xfrm flipV="1">
            <a:off x="8015941" y="4757794"/>
            <a:ext cx="391580" cy="404384"/>
          </a:xfrm>
          <a:prstGeom prst="straightConnector1">
            <a:avLst/>
          </a:prstGeom>
          <a:ln w="762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6" name="圖片 5" descr="螢幕快照 2017-03-23 下午5.27.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042" y="1995282"/>
            <a:ext cx="1472957" cy="2762512"/>
          </a:xfrm>
          <a:prstGeom prst="rect">
            <a:avLst/>
          </a:prstGeom>
          <a:ln w="38100" cmpd="sng">
            <a:solidFill>
              <a:srgbClr val="FF0000"/>
            </a:solidFill>
          </a:ln>
        </p:spPr>
      </p:pic>
    </p:spTree>
    <p:extLst>
      <p:ext uri="{BB962C8B-B14F-4D97-AF65-F5344CB8AC3E}">
        <p14:creationId xmlns:p14="http://schemas.microsoft.com/office/powerpoint/2010/main" val="10992989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6 下午1.51.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975" y="2358788"/>
            <a:ext cx="6748284" cy="3714800"/>
          </a:xfrm>
          <a:prstGeom prst="rect">
            <a:avLst/>
          </a:prstGeom>
        </p:spPr>
      </p:pic>
      <p:pic>
        <p:nvPicPr>
          <p:cNvPr id="6" name="圖片 5" descr="螢幕快照 2017-03-23 下午5.27.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6920" y="881013"/>
            <a:ext cx="2067080" cy="3876781"/>
          </a:xfrm>
          <a:prstGeom prst="rect">
            <a:avLst/>
          </a:prstGeom>
          <a:ln w="28575" cmpd="sng">
            <a:solidFill>
              <a:srgbClr val="FF0000"/>
            </a:solidFill>
          </a:ln>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a:p>
            <a:r>
              <a:rPr kumimoji="1" lang="zh-TW" altLang="en-US" dirty="0" smtClean="0"/>
              <a:t>資料結構變動</a:t>
            </a:r>
            <a:r>
              <a:rPr kumimoji="1" lang="en-US" altLang="zh-TW" dirty="0" smtClean="0"/>
              <a:t> </a:t>
            </a:r>
            <a:r>
              <a:rPr kumimoji="1" lang="en-US" altLang="zh-TW" dirty="0" smtClean="0">
                <a:sym typeface="Wingdings"/>
              </a:rPr>
              <a:t> UI </a:t>
            </a:r>
            <a:r>
              <a:rPr kumimoji="1" lang="zh-TW" altLang="en-US" dirty="0" smtClean="0">
                <a:sym typeface="Wingdings"/>
              </a:rPr>
              <a:t>更新</a:t>
            </a:r>
            <a:endParaRPr kumimoji="1" lang="en-US" altLang="zh-TW" dirty="0" smtClean="0">
              <a:sym typeface="Wingdings"/>
            </a:endParaRPr>
          </a:p>
          <a:p>
            <a:r>
              <a:rPr kumimoji="1" lang="en-US" altLang="zh-TW" dirty="0" smtClean="0"/>
              <a:t>DRY: Do Repeat Yourself</a:t>
            </a:r>
          </a:p>
        </p:txBody>
      </p:sp>
      <p:sp>
        <p:nvSpPr>
          <p:cNvPr id="13" name="矩形 12"/>
          <p:cNvSpPr/>
          <p:nvPr/>
        </p:nvSpPr>
        <p:spPr>
          <a:xfrm>
            <a:off x="1641538" y="4759119"/>
            <a:ext cx="1991379" cy="17158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4400492" y="3244785"/>
            <a:ext cx="1803455" cy="719281"/>
          </a:xfrm>
          <a:prstGeom prst="wedgeRectCallout">
            <a:avLst>
              <a:gd name="adj1" fmla="val -77477"/>
              <a:gd name="adj2" fmla="val 674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Grand Central Dispatch</a:t>
            </a:r>
            <a:endParaRPr kumimoji="1" lang="zh-TW" altLang="en-US" dirty="0">
              <a:solidFill>
                <a:srgbClr val="FF0000"/>
              </a:solidFill>
            </a:endParaRPr>
          </a:p>
        </p:txBody>
      </p:sp>
      <p:sp>
        <p:nvSpPr>
          <p:cNvPr id="10" name="矩形 9"/>
          <p:cNvSpPr/>
          <p:nvPr/>
        </p:nvSpPr>
        <p:spPr>
          <a:xfrm>
            <a:off x="678377" y="3250980"/>
            <a:ext cx="3187275" cy="1075697"/>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圖說文字 18"/>
          <p:cNvSpPr/>
          <p:nvPr/>
        </p:nvSpPr>
        <p:spPr>
          <a:xfrm>
            <a:off x="3201799" y="5216259"/>
            <a:ext cx="1133775" cy="527578"/>
          </a:xfrm>
          <a:prstGeom prst="wedgeRectCallout">
            <a:avLst>
              <a:gd name="adj1" fmla="val -58164"/>
              <a:gd name="adj2" fmla="val -10126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Reload</a:t>
            </a:r>
            <a:endParaRPr kumimoji="1" lang="zh-TW" altLang="en-US" dirty="0">
              <a:solidFill>
                <a:srgbClr val="FF0000"/>
              </a:solidFill>
            </a:endParaRPr>
          </a:p>
        </p:txBody>
      </p:sp>
      <p:sp>
        <p:nvSpPr>
          <p:cNvPr id="11" name="矩形圖說文字 10"/>
          <p:cNvSpPr/>
          <p:nvPr/>
        </p:nvSpPr>
        <p:spPr>
          <a:xfrm>
            <a:off x="4058741" y="4335353"/>
            <a:ext cx="1987177" cy="669942"/>
          </a:xfrm>
          <a:prstGeom prst="wedgeRectCallout">
            <a:avLst>
              <a:gd name="adj1" fmla="val -58164"/>
              <a:gd name="adj2" fmla="val -7914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告訴</a:t>
            </a:r>
            <a:r>
              <a:rPr kumimoji="1" lang="en-US" altLang="zh-TW" dirty="0" smtClean="0">
                <a:solidFill>
                  <a:srgbClr val="FF0000"/>
                </a:solidFill>
              </a:rPr>
              <a:t> </a:t>
            </a:r>
            <a:r>
              <a:rPr kumimoji="1" lang="en-US" altLang="zh-TW" dirty="0" err="1" smtClean="0">
                <a:solidFill>
                  <a:srgbClr val="FF0000"/>
                </a:solidFill>
              </a:rPr>
              <a:t>tableview</a:t>
            </a:r>
            <a:r>
              <a:rPr kumimoji="1" lang="en-US" altLang="zh-TW" dirty="0">
                <a:solidFill>
                  <a:srgbClr val="FF0000"/>
                </a:solidFill>
              </a:rPr>
              <a:t> </a:t>
            </a:r>
            <a:r>
              <a:rPr kumimoji="1" lang="zh-TW" altLang="en-US" dirty="0" smtClean="0">
                <a:solidFill>
                  <a:srgbClr val="FF0000"/>
                </a:solidFill>
              </a:rPr>
              <a:t>需要</a:t>
            </a:r>
            <a:r>
              <a:rPr kumimoji="1" lang="en-US" altLang="zh-TW" dirty="0" smtClean="0">
                <a:solidFill>
                  <a:srgbClr val="FF0000"/>
                </a:solidFill>
              </a:rPr>
              <a:t>update </a:t>
            </a:r>
            <a:r>
              <a:rPr kumimoji="1" lang="zh-TW" altLang="en-US" dirty="0" smtClean="0">
                <a:solidFill>
                  <a:srgbClr val="FF0000"/>
                </a:solidFill>
              </a:rPr>
              <a:t>畫面</a:t>
            </a:r>
            <a:endParaRPr kumimoji="1" lang="en-US" altLang="zh-TW" dirty="0" smtClean="0">
              <a:solidFill>
                <a:srgbClr val="FF0000"/>
              </a:solidFill>
            </a:endParaRPr>
          </a:p>
        </p:txBody>
      </p:sp>
    </p:spTree>
    <p:extLst>
      <p:ext uri="{BB962C8B-B14F-4D97-AF65-F5344CB8AC3E}">
        <p14:creationId xmlns:p14="http://schemas.microsoft.com/office/powerpoint/2010/main" val="105099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螢幕快照 2017-03-26 下午2.01.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8" y="1387800"/>
            <a:ext cx="7573496" cy="5283435"/>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3277597" y="3165188"/>
            <a:ext cx="2131109" cy="36092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605119" y="2518863"/>
            <a:ext cx="2009588" cy="148138"/>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圖說文字 10"/>
          <p:cNvSpPr/>
          <p:nvPr/>
        </p:nvSpPr>
        <p:spPr>
          <a:xfrm>
            <a:off x="1712976" y="3767588"/>
            <a:ext cx="1987177" cy="669942"/>
          </a:xfrm>
          <a:prstGeom prst="wedgeRectCallout">
            <a:avLst>
              <a:gd name="adj1" fmla="val 29806"/>
              <a:gd name="adj2" fmla="val -8471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變更</a:t>
            </a:r>
            <a:r>
              <a:rPr kumimoji="1" lang="en-US" altLang="zh-TW" dirty="0" smtClean="0">
                <a:solidFill>
                  <a:srgbClr val="FF0000"/>
                </a:solidFill>
              </a:rPr>
              <a:t> </a:t>
            </a:r>
            <a:r>
              <a:rPr kumimoji="1" lang="en-US" altLang="zh-TW" dirty="0" err="1" smtClean="0">
                <a:solidFill>
                  <a:srgbClr val="FF0000"/>
                </a:solidFill>
              </a:rPr>
              <a:t>tableview</a:t>
            </a:r>
            <a:r>
              <a:rPr kumimoji="1" lang="en-US" altLang="zh-TW" dirty="0" smtClean="0">
                <a:solidFill>
                  <a:srgbClr val="FF0000"/>
                </a:solidFill>
              </a:rPr>
              <a:t> </a:t>
            </a:r>
            <a:r>
              <a:rPr kumimoji="1" lang="zh-TW" altLang="en-US" dirty="0" smtClean="0">
                <a:solidFill>
                  <a:srgbClr val="FF0000"/>
                </a:solidFill>
              </a:rPr>
              <a:t>顯示的原型畫面</a:t>
            </a:r>
            <a:endParaRPr kumimoji="1" lang="en-US" altLang="zh-TW" dirty="0" smtClean="0">
              <a:solidFill>
                <a:srgbClr val="FF0000"/>
              </a:solidFill>
            </a:endParaRPr>
          </a:p>
        </p:txBody>
      </p:sp>
      <p:sp>
        <p:nvSpPr>
          <p:cNvPr id="14" name="矩形 13"/>
          <p:cNvSpPr/>
          <p:nvPr/>
        </p:nvSpPr>
        <p:spPr>
          <a:xfrm>
            <a:off x="6223997" y="2060711"/>
            <a:ext cx="1954617" cy="36092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191394115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螢幕快照 2017-03-26 下午2.03.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51" y="1309593"/>
            <a:ext cx="3636401" cy="2157643"/>
          </a:xfrm>
          <a:prstGeom prst="rect">
            <a:avLst/>
          </a:prstGeom>
        </p:spPr>
      </p:pic>
      <p:pic>
        <p:nvPicPr>
          <p:cNvPr id="8" name="圖片 7" descr="螢幕快照 2017-03-26 下午2.0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187" y="3623025"/>
            <a:ext cx="5406489" cy="3186467"/>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227085" y="1309592"/>
            <a:ext cx="945797" cy="59540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732432" y="4353248"/>
            <a:ext cx="1803455" cy="719281"/>
          </a:xfrm>
          <a:prstGeom prst="wedgeRectCallout">
            <a:avLst>
              <a:gd name="adj1" fmla="val 72063"/>
              <a:gd name="adj2" fmla="val 1401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自建一個物件的參數</a:t>
            </a:r>
            <a:endParaRPr kumimoji="1" lang="zh-TW" altLang="en-US" dirty="0">
              <a:solidFill>
                <a:srgbClr val="FF0000"/>
              </a:solidFill>
            </a:endParaRPr>
          </a:p>
        </p:txBody>
      </p:sp>
      <p:sp>
        <p:nvSpPr>
          <p:cNvPr id="10" name="矩形 9"/>
          <p:cNvSpPr/>
          <p:nvPr/>
        </p:nvSpPr>
        <p:spPr>
          <a:xfrm>
            <a:off x="4436083" y="5363882"/>
            <a:ext cx="4053593" cy="576442"/>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4" name="直線箭頭接點 13"/>
          <p:cNvCxnSpPr>
            <a:stCxn id="13" idx="3"/>
            <a:endCxn id="17" idx="1"/>
          </p:cNvCxnSpPr>
          <p:nvPr/>
        </p:nvCxnSpPr>
        <p:spPr>
          <a:xfrm>
            <a:off x="1172882" y="1607296"/>
            <a:ext cx="1910305" cy="310993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矩形 16"/>
          <p:cNvSpPr/>
          <p:nvPr/>
        </p:nvSpPr>
        <p:spPr>
          <a:xfrm>
            <a:off x="3083187" y="4504764"/>
            <a:ext cx="782465" cy="4249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0" name="直線箭頭接點 19"/>
          <p:cNvCxnSpPr>
            <a:stCxn id="17" idx="2"/>
          </p:cNvCxnSpPr>
          <p:nvPr/>
        </p:nvCxnSpPr>
        <p:spPr>
          <a:xfrm>
            <a:off x="3474420" y="4929689"/>
            <a:ext cx="961663" cy="72554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1569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螢幕快照 2017-03-26 下午2.07.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231" y="4231789"/>
            <a:ext cx="4341433" cy="2626211"/>
          </a:xfrm>
          <a:prstGeom prst="rect">
            <a:avLst/>
          </a:prstGeom>
        </p:spPr>
      </p:pic>
      <p:pic>
        <p:nvPicPr>
          <p:cNvPr id="4" name="圖片 3" descr="螢幕快照 2017-03-26 下午2.06.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4" y="1344705"/>
            <a:ext cx="5011953" cy="4557059"/>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6881337" cy="1492167"/>
          </a:xfrm>
        </p:spPr>
        <p:txBody>
          <a:bodyPr>
            <a:normAutofit/>
          </a:bodyPr>
          <a:lstStyle/>
          <a:p>
            <a:r>
              <a:rPr kumimoji="1" lang="zh-TW" altLang="en-US" dirty="0" smtClean="0"/>
              <a:t>下載的日期數據</a:t>
            </a:r>
            <a:r>
              <a:rPr kumimoji="1" lang="en-US" altLang="zh-TW" dirty="0" smtClean="0"/>
              <a:t>, </a:t>
            </a:r>
            <a:r>
              <a:rPr kumimoji="1" lang="zh-TW" altLang="en-US" dirty="0" smtClean="0"/>
              <a:t>在</a:t>
            </a:r>
            <a:r>
              <a:rPr kumimoji="1" lang="en-US" altLang="zh-TW" dirty="0" smtClean="0"/>
              <a:t> Article </a:t>
            </a:r>
            <a:r>
              <a:rPr kumimoji="1" lang="zh-TW" altLang="en-US" dirty="0" smtClean="0"/>
              <a:t>裏加工</a:t>
            </a:r>
            <a:r>
              <a:rPr kumimoji="1" lang="en-US" altLang="zh-TW" dirty="0" smtClean="0"/>
              <a:t>, </a:t>
            </a:r>
            <a:r>
              <a:rPr kumimoji="1" lang="zh-TW" altLang="en-US" dirty="0" smtClean="0"/>
              <a:t>產出日期物件</a:t>
            </a:r>
            <a:r>
              <a:rPr kumimoji="1" lang="en-US" altLang="zh-TW" dirty="0" smtClean="0"/>
              <a:t>, </a:t>
            </a:r>
            <a:r>
              <a:rPr kumimoji="1" lang="zh-TW" altLang="en-US" dirty="0" smtClean="0"/>
              <a:t>交給</a:t>
            </a:r>
            <a:r>
              <a:rPr kumimoji="1" lang="en-US" altLang="zh-TW" dirty="0" smtClean="0"/>
              <a:t> </a:t>
            </a:r>
            <a:r>
              <a:rPr kumimoji="1" lang="en-US" altLang="zh-TW" dirty="0" err="1" smtClean="0"/>
              <a:t>tableView</a:t>
            </a:r>
            <a:r>
              <a:rPr kumimoji="1" lang="en-US" altLang="zh-TW" dirty="0" smtClean="0"/>
              <a:t>.</a:t>
            </a:r>
          </a:p>
        </p:txBody>
      </p:sp>
      <p:sp>
        <p:nvSpPr>
          <p:cNvPr id="13" name="矩形 12"/>
          <p:cNvSpPr/>
          <p:nvPr/>
        </p:nvSpPr>
        <p:spPr>
          <a:xfrm>
            <a:off x="654847" y="5096883"/>
            <a:ext cx="1153035" cy="19229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2571198" y="1983154"/>
            <a:ext cx="1803455" cy="519969"/>
          </a:xfrm>
          <a:prstGeom prst="wedgeRectCallout">
            <a:avLst>
              <a:gd name="adj1" fmla="val -66643"/>
              <a:gd name="adj2" fmla="val 47486"/>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建立</a:t>
            </a:r>
            <a:r>
              <a:rPr kumimoji="1" lang="en-US" altLang="zh-TW" dirty="0" smtClean="0">
                <a:solidFill>
                  <a:srgbClr val="FF0000"/>
                </a:solidFill>
              </a:rPr>
              <a:t> Date </a:t>
            </a:r>
            <a:r>
              <a:rPr kumimoji="1" lang="zh-TW" altLang="en-US" dirty="0" smtClean="0">
                <a:solidFill>
                  <a:srgbClr val="FF0000"/>
                </a:solidFill>
              </a:rPr>
              <a:t>物件</a:t>
            </a:r>
            <a:endParaRPr kumimoji="1" lang="zh-TW" altLang="en-US" dirty="0">
              <a:solidFill>
                <a:srgbClr val="FF0000"/>
              </a:solidFill>
            </a:endParaRPr>
          </a:p>
        </p:txBody>
      </p:sp>
      <p:sp>
        <p:nvSpPr>
          <p:cNvPr id="10" name="矩形 9"/>
          <p:cNvSpPr/>
          <p:nvPr/>
        </p:nvSpPr>
        <p:spPr>
          <a:xfrm>
            <a:off x="307149" y="2410826"/>
            <a:ext cx="1969084" cy="19755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pic>
        <p:nvPicPr>
          <p:cNvPr id="6" name="圖片 5" descr="螢幕快照 2017-03-26 下午2.08.3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352" y="425727"/>
            <a:ext cx="2047076" cy="3630898"/>
          </a:xfrm>
          <a:prstGeom prst="rect">
            <a:avLst/>
          </a:prstGeom>
          <a:ln w="28575" cmpd="sng">
            <a:solidFill>
              <a:srgbClr val="FF0000"/>
            </a:solidFill>
          </a:ln>
        </p:spPr>
      </p:pic>
      <p:sp>
        <p:nvSpPr>
          <p:cNvPr id="12" name="矩形 11"/>
          <p:cNvSpPr/>
          <p:nvPr/>
        </p:nvSpPr>
        <p:spPr>
          <a:xfrm>
            <a:off x="5324231" y="6154615"/>
            <a:ext cx="2471615" cy="26250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4" name="直線箭頭接點 13"/>
          <p:cNvCxnSpPr>
            <a:stCxn id="13" idx="3"/>
            <a:endCxn id="12" idx="1"/>
          </p:cNvCxnSpPr>
          <p:nvPr/>
        </p:nvCxnSpPr>
        <p:spPr>
          <a:xfrm>
            <a:off x="1807882" y="5193030"/>
            <a:ext cx="3516349" cy="109283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直線箭頭接點 16"/>
          <p:cNvCxnSpPr>
            <a:endCxn id="13" idx="0"/>
          </p:cNvCxnSpPr>
          <p:nvPr/>
        </p:nvCxnSpPr>
        <p:spPr>
          <a:xfrm flipH="1">
            <a:off x="1231365" y="2608385"/>
            <a:ext cx="158164" cy="248849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矩形 19"/>
          <p:cNvSpPr/>
          <p:nvPr/>
        </p:nvSpPr>
        <p:spPr>
          <a:xfrm>
            <a:off x="2405569" y="4763256"/>
            <a:ext cx="1890019" cy="19755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1" name="直線箭頭接點 20"/>
          <p:cNvCxnSpPr/>
          <p:nvPr/>
        </p:nvCxnSpPr>
        <p:spPr>
          <a:xfrm flipH="1">
            <a:off x="3981824" y="3556000"/>
            <a:ext cx="1143000" cy="12700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矩形圖說文字 24"/>
          <p:cNvSpPr/>
          <p:nvPr/>
        </p:nvSpPr>
        <p:spPr>
          <a:xfrm>
            <a:off x="4706347" y="2905025"/>
            <a:ext cx="1803455" cy="519969"/>
          </a:xfrm>
          <a:prstGeom prst="wedgeRectCallout">
            <a:avLst>
              <a:gd name="adj1" fmla="val -26876"/>
              <a:gd name="adj2" fmla="val 7478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err="1" smtClean="0">
                <a:solidFill>
                  <a:srgbClr val="FF0000"/>
                </a:solidFill>
              </a:rPr>
              <a:t>dataTask</a:t>
            </a:r>
            <a:endParaRPr kumimoji="1" lang="zh-TW" altLang="en-US" dirty="0">
              <a:solidFill>
                <a:srgbClr val="FF0000"/>
              </a:solidFill>
            </a:endParaRPr>
          </a:p>
        </p:txBody>
      </p:sp>
    </p:spTree>
    <p:extLst>
      <p:ext uri="{BB962C8B-B14F-4D97-AF65-F5344CB8AC3E}">
        <p14:creationId xmlns:p14="http://schemas.microsoft.com/office/powerpoint/2010/main" val="41952565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螢幕快照 2017-03-26 下午2.10.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383" y="1273735"/>
            <a:ext cx="4433794" cy="2329757"/>
          </a:xfrm>
          <a:prstGeom prst="rect">
            <a:avLst/>
          </a:prstGeom>
        </p:spPr>
      </p:pic>
      <p:pic>
        <p:nvPicPr>
          <p:cNvPr id="7" name="圖片 6" descr="螢幕快照 2017-03-26 下午2.11.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77" y="3418438"/>
            <a:ext cx="4406183" cy="3439562"/>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977230" y="3792484"/>
            <a:ext cx="2224569" cy="24220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796384" y="1521826"/>
            <a:ext cx="2405416" cy="471097"/>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圖說文字 10"/>
          <p:cNvSpPr/>
          <p:nvPr/>
        </p:nvSpPr>
        <p:spPr>
          <a:xfrm>
            <a:off x="4967279" y="3122542"/>
            <a:ext cx="1987177" cy="669942"/>
          </a:xfrm>
          <a:prstGeom prst="wedgeRectCallout">
            <a:avLst>
              <a:gd name="adj1" fmla="val -58164"/>
              <a:gd name="adj2" fmla="val -7914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告訴</a:t>
            </a:r>
            <a:r>
              <a:rPr kumimoji="1" lang="en-US" altLang="zh-TW" dirty="0" smtClean="0">
                <a:solidFill>
                  <a:srgbClr val="FF0000"/>
                </a:solidFill>
              </a:rPr>
              <a:t> </a:t>
            </a:r>
            <a:r>
              <a:rPr kumimoji="1" lang="en-US" altLang="zh-TW" dirty="0" err="1" smtClean="0">
                <a:solidFill>
                  <a:srgbClr val="FF0000"/>
                </a:solidFill>
              </a:rPr>
              <a:t>tableview</a:t>
            </a:r>
            <a:r>
              <a:rPr kumimoji="1" lang="en-US" altLang="zh-TW" dirty="0">
                <a:solidFill>
                  <a:srgbClr val="FF0000"/>
                </a:solidFill>
              </a:rPr>
              <a:t> </a:t>
            </a:r>
            <a:r>
              <a:rPr kumimoji="1" lang="zh-TW" altLang="en-US" dirty="0" smtClean="0">
                <a:solidFill>
                  <a:srgbClr val="FF0000"/>
                </a:solidFill>
              </a:rPr>
              <a:t>需要</a:t>
            </a:r>
            <a:r>
              <a:rPr kumimoji="1" lang="en-US" altLang="zh-TW" dirty="0" smtClean="0">
                <a:solidFill>
                  <a:srgbClr val="FF0000"/>
                </a:solidFill>
              </a:rPr>
              <a:t>update </a:t>
            </a:r>
            <a:r>
              <a:rPr kumimoji="1" lang="zh-TW" altLang="en-US" dirty="0" smtClean="0">
                <a:solidFill>
                  <a:srgbClr val="FF0000"/>
                </a:solidFill>
              </a:rPr>
              <a:t>畫面</a:t>
            </a:r>
            <a:endParaRPr kumimoji="1" lang="en-US" altLang="zh-TW" dirty="0" smtClean="0">
              <a:solidFill>
                <a:srgbClr val="FF0000"/>
              </a:solidFill>
            </a:endParaRPr>
          </a:p>
        </p:txBody>
      </p:sp>
      <p:sp>
        <p:nvSpPr>
          <p:cNvPr id="14" name="矩形 13"/>
          <p:cNvSpPr/>
          <p:nvPr/>
        </p:nvSpPr>
        <p:spPr>
          <a:xfrm>
            <a:off x="977230" y="4472423"/>
            <a:ext cx="3487308" cy="24220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 14"/>
          <p:cNvSpPr/>
          <p:nvPr/>
        </p:nvSpPr>
        <p:spPr>
          <a:xfrm>
            <a:off x="977230" y="5171900"/>
            <a:ext cx="3487308" cy="24220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41703408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6 下午2.13.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324"/>
            <a:ext cx="5640294" cy="3020831"/>
          </a:xfrm>
          <a:prstGeom prst="rect">
            <a:avLst/>
          </a:prstGeom>
        </p:spPr>
      </p:pic>
      <p:pic>
        <p:nvPicPr>
          <p:cNvPr id="5" name="圖片 4" descr="螢幕快照 2017-03-26 下午2.13.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51" y="4233278"/>
            <a:ext cx="4282758" cy="1676332"/>
          </a:xfrm>
          <a:prstGeom prst="rect">
            <a:avLst/>
          </a:prstGeom>
        </p:spPr>
      </p:pic>
      <p:pic>
        <p:nvPicPr>
          <p:cNvPr id="6" name="圖片 5" descr="螢幕快照 2017-03-26 下午2.14.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688" y="1672989"/>
            <a:ext cx="3783933" cy="2662364"/>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1310803" y="4919504"/>
            <a:ext cx="1665813" cy="253350"/>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1505215" y="2110153"/>
            <a:ext cx="1471401" cy="400446"/>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 16"/>
          <p:cNvSpPr/>
          <p:nvPr/>
        </p:nvSpPr>
        <p:spPr>
          <a:xfrm>
            <a:off x="5333688" y="1660016"/>
            <a:ext cx="1221483" cy="450137"/>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8" name="矩形 17"/>
          <p:cNvSpPr/>
          <p:nvPr/>
        </p:nvSpPr>
        <p:spPr>
          <a:xfrm>
            <a:off x="5572080" y="3830028"/>
            <a:ext cx="725118" cy="178859"/>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0" name="直線箭頭接點 19"/>
          <p:cNvCxnSpPr>
            <a:stCxn id="13" idx="3"/>
            <a:endCxn id="17" idx="1"/>
          </p:cNvCxnSpPr>
          <p:nvPr/>
        </p:nvCxnSpPr>
        <p:spPr>
          <a:xfrm flipV="1">
            <a:off x="2976616" y="1885085"/>
            <a:ext cx="2357072" cy="3161094"/>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直線箭頭接點 21"/>
          <p:cNvCxnSpPr>
            <a:endCxn id="18" idx="0"/>
          </p:cNvCxnSpPr>
          <p:nvPr/>
        </p:nvCxnSpPr>
        <p:spPr>
          <a:xfrm>
            <a:off x="5934639" y="2110153"/>
            <a:ext cx="0" cy="171987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8057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螢幕快照 2017-03-26 下午2.17.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77" y="1326748"/>
            <a:ext cx="7380941" cy="4969277"/>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1210421" y="6124443"/>
            <a:ext cx="440580" cy="17158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4812568" y="2529957"/>
            <a:ext cx="353516" cy="962712"/>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 13"/>
          <p:cNvSpPr/>
          <p:nvPr/>
        </p:nvSpPr>
        <p:spPr>
          <a:xfrm>
            <a:off x="1142531" y="2242483"/>
            <a:ext cx="440580" cy="17158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25244572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功能需求</a:t>
            </a:r>
            <a:endParaRPr kumimoji="1" lang="zh-TW" altLang="en-US" dirty="0"/>
          </a:p>
        </p:txBody>
      </p:sp>
      <p:sp>
        <p:nvSpPr>
          <p:cNvPr id="3" name="內容版面配置區 2"/>
          <p:cNvSpPr>
            <a:spLocks noGrp="1"/>
          </p:cNvSpPr>
          <p:nvPr>
            <p:ph idx="1"/>
          </p:nvPr>
        </p:nvSpPr>
        <p:spPr>
          <a:xfrm>
            <a:off x="229251" y="749010"/>
            <a:ext cx="8693313" cy="5070578"/>
          </a:xfrm>
        </p:spPr>
        <p:txBody>
          <a:bodyPr>
            <a:normAutofit/>
          </a:bodyPr>
          <a:lstStyle/>
          <a:p>
            <a:r>
              <a:rPr kumimoji="1" lang="zh-TW" altLang="en-US" dirty="0" smtClean="0"/>
              <a:t>登入註冊前台</a:t>
            </a:r>
            <a:endParaRPr kumimoji="1" lang="en-US" altLang="zh-TW" dirty="0" smtClean="0"/>
          </a:p>
          <a:p>
            <a:r>
              <a:rPr kumimoji="1" lang="zh-TW" altLang="en-US" dirty="0" smtClean="0"/>
              <a:t>帳號管理後台</a:t>
            </a:r>
            <a:endParaRPr kumimoji="1" lang="en-US" altLang="zh-TW" dirty="0" smtClean="0"/>
          </a:p>
          <a:p>
            <a:r>
              <a:rPr kumimoji="1" lang="en-US" altLang="zh-TW" dirty="0" smtClean="0"/>
              <a:t>Firebase </a:t>
            </a:r>
            <a:r>
              <a:rPr kumimoji="1" lang="zh-TW" altLang="en-US" dirty="0" smtClean="0"/>
              <a:t>後台管理第三方支援</a:t>
            </a:r>
            <a:endParaRPr kumimoji="1" lang="en-US" altLang="zh-TW" dirty="0" smtClean="0"/>
          </a:p>
        </p:txBody>
      </p:sp>
    </p:spTree>
    <p:extLst>
      <p:ext uri="{BB962C8B-B14F-4D97-AF65-F5344CB8AC3E}">
        <p14:creationId xmlns:p14="http://schemas.microsoft.com/office/powerpoint/2010/main" val="36508532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螢幕快照 2017-03-26 下午2.2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51" y="1251736"/>
            <a:ext cx="5853206" cy="3151726"/>
          </a:xfrm>
          <a:prstGeom prst="rect">
            <a:avLst/>
          </a:prstGeom>
        </p:spPr>
      </p:pic>
      <p:pic>
        <p:nvPicPr>
          <p:cNvPr id="8" name="圖片 7" descr="螢幕快照 2017-03-26 下午2.22.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12" y="4371960"/>
            <a:ext cx="5136090" cy="2486040"/>
          </a:xfrm>
          <a:prstGeom prst="rect">
            <a:avLst/>
          </a:prstGeom>
        </p:spPr>
      </p:pic>
      <p:pic>
        <p:nvPicPr>
          <p:cNvPr id="9" name="圖片 8" descr="螢幕快照 2017-03-26 下午2.22.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890" y="980435"/>
            <a:ext cx="2275754" cy="3738103"/>
          </a:xfrm>
          <a:prstGeom prst="rect">
            <a:avLst/>
          </a:prstGeom>
          <a:ln w="38100" cmpd="sng">
            <a:solidFill>
              <a:srgbClr val="FF0000"/>
            </a:solidFill>
          </a:ln>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645848" y="5462504"/>
            <a:ext cx="3754644" cy="28180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4279003" y="2409447"/>
            <a:ext cx="1467278" cy="531464"/>
          </a:xfrm>
          <a:prstGeom prst="wedgeRectCallout">
            <a:avLst>
              <a:gd name="adj1" fmla="val -60684"/>
              <a:gd name="adj2" fmla="val 7600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建立物件</a:t>
            </a:r>
            <a:endParaRPr kumimoji="1" lang="zh-TW" altLang="en-US" dirty="0">
              <a:solidFill>
                <a:srgbClr val="FF0000"/>
              </a:solidFill>
            </a:endParaRPr>
          </a:p>
        </p:txBody>
      </p:sp>
      <p:sp>
        <p:nvSpPr>
          <p:cNvPr id="10" name="矩形 9"/>
          <p:cNvSpPr/>
          <p:nvPr/>
        </p:nvSpPr>
        <p:spPr>
          <a:xfrm>
            <a:off x="607454" y="2952502"/>
            <a:ext cx="3487826" cy="311523"/>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 14"/>
          <p:cNvSpPr/>
          <p:nvPr/>
        </p:nvSpPr>
        <p:spPr>
          <a:xfrm>
            <a:off x="1013170" y="6132674"/>
            <a:ext cx="4315631" cy="28180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圖說文字 16"/>
          <p:cNvSpPr/>
          <p:nvPr/>
        </p:nvSpPr>
        <p:spPr>
          <a:xfrm>
            <a:off x="4578639" y="4806462"/>
            <a:ext cx="1751823" cy="656042"/>
          </a:xfrm>
          <a:prstGeom prst="wedgeRectCallout">
            <a:avLst>
              <a:gd name="adj1" fmla="val -60684"/>
              <a:gd name="adj2" fmla="val 7600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編輯屬性參數</a:t>
            </a:r>
            <a:r>
              <a:rPr kumimoji="1" lang="en-US" altLang="zh-TW" dirty="0" smtClean="0">
                <a:solidFill>
                  <a:srgbClr val="FF0000"/>
                </a:solidFill>
              </a:rPr>
              <a:t>:</a:t>
            </a:r>
            <a:r>
              <a:rPr kumimoji="1" lang="zh-TW" altLang="en-US" dirty="0" smtClean="0">
                <a:solidFill>
                  <a:srgbClr val="FF0000"/>
                </a:solidFill>
              </a:rPr>
              <a:t>顯示格式</a:t>
            </a:r>
            <a:endParaRPr kumimoji="1" lang="zh-TW" altLang="en-US" dirty="0">
              <a:solidFill>
                <a:srgbClr val="FF0000"/>
              </a:solidFill>
            </a:endParaRPr>
          </a:p>
        </p:txBody>
      </p:sp>
      <p:sp>
        <p:nvSpPr>
          <p:cNvPr id="18" name="矩形圖說文字 17"/>
          <p:cNvSpPr/>
          <p:nvPr/>
        </p:nvSpPr>
        <p:spPr>
          <a:xfrm>
            <a:off x="5609966" y="5614904"/>
            <a:ext cx="1751823" cy="656042"/>
          </a:xfrm>
          <a:prstGeom prst="wedgeRectCallout">
            <a:avLst>
              <a:gd name="adj1" fmla="val -66261"/>
              <a:gd name="adj2" fmla="val 37291"/>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編輯屬性參數</a:t>
            </a:r>
            <a:r>
              <a:rPr kumimoji="1" lang="en-US" altLang="zh-TW" dirty="0" smtClean="0">
                <a:solidFill>
                  <a:srgbClr val="FF0000"/>
                </a:solidFill>
              </a:rPr>
              <a:t>:</a:t>
            </a:r>
            <a:r>
              <a:rPr kumimoji="1" lang="zh-TW" altLang="en-US" dirty="0" smtClean="0">
                <a:solidFill>
                  <a:srgbClr val="FF0000"/>
                </a:solidFill>
              </a:rPr>
              <a:t>字串內容</a:t>
            </a:r>
            <a:endParaRPr kumimoji="1" lang="zh-TW" altLang="en-US" dirty="0">
              <a:solidFill>
                <a:srgbClr val="FF0000"/>
              </a:solidFill>
            </a:endParaRPr>
          </a:p>
        </p:txBody>
      </p:sp>
    </p:spTree>
    <p:extLst>
      <p:ext uri="{BB962C8B-B14F-4D97-AF65-F5344CB8AC3E}">
        <p14:creationId xmlns:p14="http://schemas.microsoft.com/office/powerpoint/2010/main" val="143170517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solidFill>
                  <a:srgbClr val="3366FF"/>
                </a:solidFill>
              </a:rPr>
              <a:t>Override </a:t>
            </a:r>
            <a:r>
              <a:rPr kumimoji="1" lang="en-US" altLang="zh-TW" dirty="0" err="1" smtClean="0">
                <a:solidFill>
                  <a:srgbClr val="3366FF"/>
                </a:solidFill>
              </a:rPr>
              <a:t>func</a:t>
            </a:r>
            <a:r>
              <a:rPr kumimoji="1" lang="en-US" altLang="zh-TW" dirty="0" smtClean="0">
                <a:solidFill>
                  <a:srgbClr val="3366FF"/>
                </a:solidFill>
              </a:rPr>
              <a:t> table()</a:t>
            </a:r>
            <a:r>
              <a:rPr kumimoji="1" lang="en-US" altLang="zh-TW" dirty="0">
                <a:solidFill>
                  <a:srgbClr val="3366FF"/>
                </a:solidFill>
              </a:rPr>
              <a:t> </a:t>
            </a:r>
            <a:r>
              <a:rPr kumimoji="1" lang="zh-TW" altLang="en-US" dirty="0" smtClean="0">
                <a:solidFill>
                  <a:srgbClr val="3366FF"/>
                </a:solidFill>
              </a:rPr>
              <a:t>並不需要</a:t>
            </a:r>
            <a:r>
              <a:rPr kumimoji="1" lang="en-US" altLang="zh-TW" dirty="0" smtClean="0">
                <a:solidFill>
                  <a:srgbClr val="3366FF"/>
                </a:solidFill>
              </a:rPr>
              <a:t> </a:t>
            </a:r>
            <a:r>
              <a:rPr kumimoji="1" lang="en-US" altLang="zh-TW" dirty="0" err="1" smtClean="0">
                <a:solidFill>
                  <a:srgbClr val="3366FF"/>
                </a:solidFill>
              </a:rPr>
              <a:t>super.XXX</a:t>
            </a:r>
            <a:r>
              <a:rPr kumimoji="1" lang="en-US" altLang="zh-TW" dirty="0" smtClean="0">
                <a:solidFill>
                  <a:srgbClr val="3366FF"/>
                </a:solidFill>
              </a:rPr>
              <a:t> why?</a:t>
            </a:r>
          </a:p>
        </p:txBody>
      </p:sp>
    </p:spTree>
    <p:extLst>
      <p:ext uri="{BB962C8B-B14F-4D97-AF65-F5344CB8AC3E}">
        <p14:creationId xmlns:p14="http://schemas.microsoft.com/office/powerpoint/2010/main" val="14984722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6 下午3.55.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170" y="1399099"/>
            <a:ext cx="6647064" cy="5458901"/>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zh-TW" altLang="en-US" dirty="0" smtClean="0"/>
              <a:t>在</a:t>
            </a:r>
            <a:r>
              <a:rPr kumimoji="1" lang="en-US" altLang="zh-TW" dirty="0" smtClean="0"/>
              <a:t> Model Class (Article) </a:t>
            </a:r>
            <a:r>
              <a:rPr kumimoji="1" lang="zh-TW" altLang="en-US" dirty="0" smtClean="0"/>
              <a:t>裡實作下載網路資料的程式碼</a:t>
            </a:r>
            <a:r>
              <a:rPr kumimoji="1" lang="en-US" altLang="zh-TW" dirty="0" smtClean="0"/>
              <a:t>.</a:t>
            </a:r>
          </a:p>
        </p:txBody>
      </p:sp>
      <p:sp>
        <p:nvSpPr>
          <p:cNvPr id="13" name="矩形 12"/>
          <p:cNvSpPr/>
          <p:nvPr/>
        </p:nvSpPr>
        <p:spPr>
          <a:xfrm>
            <a:off x="4037495" y="1412654"/>
            <a:ext cx="3560093" cy="28180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6633883" y="1800411"/>
            <a:ext cx="2375646" cy="1140500"/>
          </a:xfrm>
          <a:prstGeom prst="wedgeRectCallout">
            <a:avLst>
              <a:gd name="adj1" fmla="val -75792"/>
              <a:gd name="adj2" fmla="val -59031"/>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做成被</a:t>
            </a:r>
            <a:r>
              <a:rPr kumimoji="1" lang="en-US" altLang="zh-TW" dirty="0" smtClean="0">
                <a:solidFill>
                  <a:srgbClr val="FF0000"/>
                </a:solidFill>
              </a:rPr>
              <a:t> </a:t>
            </a:r>
            <a:r>
              <a:rPr kumimoji="1" lang="en-US" altLang="zh-TW" dirty="0" err="1" smtClean="0">
                <a:solidFill>
                  <a:srgbClr val="FF0000"/>
                </a:solidFill>
              </a:rPr>
              <a:t>tableviewController</a:t>
            </a:r>
            <a:r>
              <a:rPr kumimoji="1" lang="en-US" altLang="zh-TW" dirty="0" smtClean="0">
                <a:solidFill>
                  <a:srgbClr val="FF0000"/>
                </a:solidFill>
              </a:rPr>
              <a:t> </a:t>
            </a:r>
            <a:r>
              <a:rPr kumimoji="1" lang="zh-TW" altLang="en-US" dirty="0" smtClean="0">
                <a:solidFill>
                  <a:srgbClr val="FF0000"/>
                </a:solidFill>
              </a:rPr>
              <a:t>呼叫的型態</a:t>
            </a:r>
            <a:r>
              <a:rPr kumimoji="1" lang="en-US" altLang="zh-TW" dirty="0" smtClean="0">
                <a:solidFill>
                  <a:srgbClr val="FF0000"/>
                </a:solidFill>
              </a:rPr>
              <a:t>, </a:t>
            </a:r>
            <a:r>
              <a:rPr kumimoji="1" lang="zh-TW" altLang="en-US" dirty="0" smtClean="0">
                <a:solidFill>
                  <a:srgbClr val="FF0000"/>
                </a:solidFill>
              </a:rPr>
              <a:t>參數內加入</a:t>
            </a:r>
            <a:r>
              <a:rPr kumimoji="1" lang="en-US" altLang="zh-TW" dirty="0" smtClean="0">
                <a:solidFill>
                  <a:srgbClr val="FF0000"/>
                </a:solidFill>
              </a:rPr>
              <a:t> completion Handler</a:t>
            </a:r>
            <a:endParaRPr kumimoji="1" lang="zh-TW" altLang="en-US" dirty="0">
              <a:solidFill>
                <a:srgbClr val="FF0000"/>
              </a:solidFill>
            </a:endParaRPr>
          </a:p>
        </p:txBody>
      </p:sp>
      <p:sp>
        <p:nvSpPr>
          <p:cNvPr id="10" name="矩形 9"/>
          <p:cNvSpPr/>
          <p:nvPr/>
        </p:nvSpPr>
        <p:spPr>
          <a:xfrm>
            <a:off x="1264866" y="1412654"/>
            <a:ext cx="2664663" cy="238347"/>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 14"/>
          <p:cNvSpPr/>
          <p:nvPr/>
        </p:nvSpPr>
        <p:spPr>
          <a:xfrm>
            <a:off x="2223407" y="2718616"/>
            <a:ext cx="2423299" cy="22229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圖說文字 16"/>
          <p:cNvSpPr/>
          <p:nvPr/>
        </p:nvSpPr>
        <p:spPr>
          <a:xfrm>
            <a:off x="6379050" y="4055646"/>
            <a:ext cx="1751823" cy="656042"/>
          </a:xfrm>
          <a:prstGeom prst="wedgeRectCallout">
            <a:avLst>
              <a:gd name="adj1" fmla="val -66228"/>
              <a:gd name="adj2" fmla="val -5266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轉下來的是</a:t>
            </a:r>
            <a:r>
              <a:rPr kumimoji="1" lang="en-US" altLang="zh-TW" dirty="0" smtClean="0">
                <a:solidFill>
                  <a:srgbClr val="FF0000"/>
                </a:solidFill>
              </a:rPr>
              <a:t> Dictionary Array</a:t>
            </a:r>
            <a:endParaRPr kumimoji="1" lang="zh-TW" altLang="en-US" dirty="0">
              <a:solidFill>
                <a:srgbClr val="FF0000"/>
              </a:solidFill>
            </a:endParaRPr>
          </a:p>
        </p:txBody>
      </p:sp>
      <p:sp>
        <p:nvSpPr>
          <p:cNvPr id="18" name="矩形圖說文字 17"/>
          <p:cNvSpPr/>
          <p:nvPr/>
        </p:nvSpPr>
        <p:spPr>
          <a:xfrm>
            <a:off x="5213639" y="5462504"/>
            <a:ext cx="1420243" cy="397560"/>
          </a:xfrm>
          <a:prstGeom prst="wedgeRectCallout">
            <a:avLst>
              <a:gd name="adj1" fmla="val -71403"/>
              <a:gd name="adj2" fmla="val -43511"/>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回傳呼叫者</a:t>
            </a:r>
            <a:endParaRPr kumimoji="1" lang="zh-TW" altLang="en-US" dirty="0">
              <a:solidFill>
                <a:srgbClr val="FF0000"/>
              </a:solidFill>
            </a:endParaRPr>
          </a:p>
        </p:txBody>
      </p:sp>
      <p:sp>
        <p:nvSpPr>
          <p:cNvPr id="14" name="矩形 13"/>
          <p:cNvSpPr/>
          <p:nvPr/>
        </p:nvSpPr>
        <p:spPr>
          <a:xfrm>
            <a:off x="2192693" y="5462504"/>
            <a:ext cx="2700542" cy="22229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 18"/>
          <p:cNvSpPr/>
          <p:nvPr/>
        </p:nvSpPr>
        <p:spPr>
          <a:xfrm>
            <a:off x="4923162" y="3804839"/>
            <a:ext cx="1180309" cy="22229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0" name="矩形 19"/>
          <p:cNvSpPr/>
          <p:nvPr/>
        </p:nvSpPr>
        <p:spPr>
          <a:xfrm>
            <a:off x="2475797" y="4868651"/>
            <a:ext cx="2111144" cy="22229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1" name="矩形圖說文字 20"/>
          <p:cNvSpPr/>
          <p:nvPr/>
        </p:nvSpPr>
        <p:spPr>
          <a:xfrm>
            <a:off x="388954" y="4383667"/>
            <a:ext cx="1751823" cy="656042"/>
          </a:xfrm>
          <a:prstGeom prst="wedgeRectCallout">
            <a:avLst>
              <a:gd name="adj1" fmla="val 68529"/>
              <a:gd name="adj2" fmla="val 27042"/>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目標成品是</a:t>
            </a:r>
            <a:r>
              <a:rPr kumimoji="1" lang="en-US" altLang="zh-TW" dirty="0" smtClean="0">
                <a:solidFill>
                  <a:srgbClr val="FF0000"/>
                </a:solidFill>
              </a:rPr>
              <a:t>  Article Array</a:t>
            </a:r>
            <a:endParaRPr kumimoji="1" lang="zh-TW" altLang="en-US" dirty="0">
              <a:solidFill>
                <a:srgbClr val="FF0000"/>
              </a:solidFill>
            </a:endParaRPr>
          </a:p>
        </p:txBody>
      </p:sp>
      <p:sp>
        <p:nvSpPr>
          <p:cNvPr id="22" name="矩形圖說文字 21"/>
          <p:cNvSpPr/>
          <p:nvPr/>
        </p:nvSpPr>
        <p:spPr>
          <a:xfrm>
            <a:off x="132133" y="1852705"/>
            <a:ext cx="1571161" cy="991090"/>
          </a:xfrm>
          <a:prstGeom prst="wedgeRectCallout">
            <a:avLst>
              <a:gd name="adj1" fmla="val 19733"/>
              <a:gd name="adj2" fmla="val -74465"/>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class method, </a:t>
            </a:r>
            <a:r>
              <a:rPr kumimoji="1" lang="zh-TW" altLang="en-US" dirty="0" smtClean="0">
                <a:solidFill>
                  <a:srgbClr val="FF0000"/>
                </a:solidFill>
              </a:rPr>
              <a:t>無須實作物件就可以呼叫</a:t>
            </a:r>
            <a:endParaRPr kumimoji="1" lang="zh-TW" altLang="en-US" dirty="0">
              <a:solidFill>
                <a:srgbClr val="FF0000"/>
              </a:solidFill>
            </a:endParaRPr>
          </a:p>
        </p:txBody>
      </p:sp>
    </p:spTree>
    <p:extLst>
      <p:ext uri="{BB962C8B-B14F-4D97-AF65-F5344CB8AC3E}">
        <p14:creationId xmlns:p14="http://schemas.microsoft.com/office/powerpoint/2010/main" val="8246302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6 下午4.13.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16" y="1915347"/>
            <a:ext cx="8447646" cy="3828961"/>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645848" y="5182204"/>
            <a:ext cx="7459740" cy="56210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4876327" y="2429358"/>
            <a:ext cx="1467278" cy="531464"/>
          </a:xfrm>
          <a:prstGeom prst="wedgeRectCallout">
            <a:avLst>
              <a:gd name="adj1" fmla="val -60684"/>
              <a:gd name="adj2" fmla="val 7600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建立物件</a:t>
            </a:r>
            <a:endParaRPr kumimoji="1" lang="zh-TW" altLang="en-US" dirty="0">
              <a:solidFill>
                <a:srgbClr val="FF0000"/>
              </a:solidFill>
            </a:endParaRPr>
          </a:p>
        </p:txBody>
      </p:sp>
      <p:sp>
        <p:nvSpPr>
          <p:cNvPr id="10" name="矩形 9"/>
          <p:cNvSpPr/>
          <p:nvPr/>
        </p:nvSpPr>
        <p:spPr>
          <a:xfrm>
            <a:off x="495396" y="3191561"/>
            <a:ext cx="7610192" cy="1156321"/>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8" name="矩形圖說文字 17"/>
          <p:cNvSpPr/>
          <p:nvPr/>
        </p:nvSpPr>
        <p:spPr>
          <a:xfrm>
            <a:off x="5609966" y="5614904"/>
            <a:ext cx="1751823" cy="656042"/>
          </a:xfrm>
          <a:prstGeom prst="wedgeRectCallout">
            <a:avLst>
              <a:gd name="adj1" fmla="val -66261"/>
              <a:gd name="adj2" fmla="val 37291"/>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編輯屬性參數</a:t>
            </a:r>
            <a:r>
              <a:rPr kumimoji="1" lang="en-US" altLang="zh-TW" dirty="0" smtClean="0">
                <a:solidFill>
                  <a:srgbClr val="FF0000"/>
                </a:solidFill>
              </a:rPr>
              <a:t>:</a:t>
            </a:r>
            <a:r>
              <a:rPr kumimoji="1" lang="zh-TW" altLang="en-US" dirty="0" smtClean="0">
                <a:solidFill>
                  <a:srgbClr val="FF0000"/>
                </a:solidFill>
              </a:rPr>
              <a:t>字串內容</a:t>
            </a:r>
            <a:endParaRPr kumimoji="1" lang="zh-TW" altLang="en-US" dirty="0">
              <a:solidFill>
                <a:srgbClr val="FF0000"/>
              </a:solidFill>
            </a:endParaRPr>
          </a:p>
        </p:txBody>
      </p:sp>
    </p:spTree>
    <p:extLst>
      <p:ext uri="{BB962C8B-B14F-4D97-AF65-F5344CB8AC3E}">
        <p14:creationId xmlns:p14="http://schemas.microsoft.com/office/powerpoint/2010/main" val="82463021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圖片 36" descr="螢幕快照 2017-03-26 下午4.30.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182" y="3068700"/>
            <a:ext cx="4504350" cy="3669801"/>
          </a:xfrm>
          <a:prstGeom prst="rect">
            <a:avLst/>
          </a:prstGeom>
        </p:spPr>
      </p:pic>
      <p:pic>
        <p:nvPicPr>
          <p:cNvPr id="5" name="圖片 4" descr="螢幕快照 2017-03-26 下午4.19.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42" y="2112313"/>
            <a:ext cx="4725072" cy="4521600"/>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06546"/>
            <a:ext cx="8693313" cy="884691"/>
          </a:xfrm>
        </p:spPr>
        <p:txBody>
          <a:bodyPr>
            <a:normAutofit/>
          </a:bodyPr>
          <a:lstStyle/>
          <a:p>
            <a:r>
              <a:rPr kumimoji="1" lang="en-US" altLang="zh-TW" dirty="0" smtClean="0"/>
              <a:t>Re-factor: </a:t>
            </a:r>
            <a:r>
              <a:rPr kumimoji="1" lang="zh-TW" altLang="en-US" dirty="0" smtClean="0"/>
              <a:t>規劃</a:t>
            </a:r>
            <a:r>
              <a:rPr kumimoji="1" lang="en-US" altLang="zh-TW" dirty="0" smtClean="0"/>
              <a:t> completion Handler </a:t>
            </a:r>
            <a:r>
              <a:rPr kumimoji="1" lang="zh-TW" altLang="en-US" dirty="0" smtClean="0"/>
              <a:t>在兩個</a:t>
            </a:r>
            <a:r>
              <a:rPr kumimoji="1" lang="en-US" altLang="zh-TW" dirty="0" smtClean="0"/>
              <a:t> class </a:t>
            </a:r>
            <a:r>
              <a:rPr kumimoji="1" lang="zh-TW" altLang="en-US" dirty="0" smtClean="0"/>
              <a:t>之間非同步存取資料</a:t>
            </a:r>
            <a:r>
              <a:rPr kumimoji="1" lang="en-US" altLang="zh-TW" dirty="0" smtClean="0"/>
              <a:t>.</a:t>
            </a:r>
          </a:p>
        </p:txBody>
      </p:sp>
      <p:sp>
        <p:nvSpPr>
          <p:cNvPr id="13" name="矩形 12"/>
          <p:cNvSpPr/>
          <p:nvPr/>
        </p:nvSpPr>
        <p:spPr>
          <a:xfrm>
            <a:off x="5478212" y="6084584"/>
            <a:ext cx="1814481" cy="205681"/>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682106" y="4892922"/>
            <a:ext cx="4073198" cy="1501931"/>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 18"/>
          <p:cNvSpPr/>
          <p:nvPr/>
        </p:nvSpPr>
        <p:spPr>
          <a:xfrm>
            <a:off x="971177" y="4451641"/>
            <a:ext cx="1897529" cy="232828"/>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0" name="直線箭頭接點 19"/>
          <p:cNvCxnSpPr>
            <a:endCxn id="23" idx="3"/>
          </p:cNvCxnSpPr>
          <p:nvPr/>
        </p:nvCxnSpPr>
        <p:spPr>
          <a:xfrm flipH="1">
            <a:off x="4051156" y="3171920"/>
            <a:ext cx="4226256" cy="1937484"/>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3" name="矩形 22"/>
          <p:cNvSpPr/>
          <p:nvPr/>
        </p:nvSpPr>
        <p:spPr>
          <a:xfrm>
            <a:off x="3360156" y="5006563"/>
            <a:ext cx="691000" cy="205681"/>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4" name="直線箭頭接點 23"/>
          <p:cNvCxnSpPr>
            <a:stCxn id="19" idx="2"/>
          </p:cNvCxnSpPr>
          <p:nvPr/>
        </p:nvCxnSpPr>
        <p:spPr>
          <a:xfrm>
            <a:off x="1919942" y="4684469"/>
            <a:ext cx="403411" cy="18951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矩形 26"/>
          <p:cNvSpPr/>
          <p:nvPr/>
        </p:nvSpPr>
        <p:spPr>
          <a:xfrm>
            <a:off x="1494118" y="5974771"/>
            <a:ext cx="1866038" cy="2196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8" name="直線箭頭接點 27"/>
          <p:cNvCxnSpPr>
            <a:endCxn id="31" idx="2"/>
          </p:cNvCxnSpPr>
          <p:nvPr/>
        </p:nvCxnSpPr>
        <p:spPr>
          <a:xfrm flipH="1" flipV="1">
            <a:off x="1373811" y="2832122"/>
            <a:ext cx="546131" cy="314265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1" name="矩形 30"/>
          <p:cNvSpPr/>
          <p:nvPr/>
        </p:nvSpPr>
        <p:spPr>
          <a:xfrm>
            <a:off x="971177" y="2612497"/>
            <a:ext cx="805267" cy="2196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34" name="直線箭頭接點 33"/>
          <p:cNvCxnSpPr>
            <a:stCxn id="10" idx="0"/>
            <a:endCxn id="38" idx="1"/>
          </p:cNvCxnSpPr>
          <p:nvPr/>
        </p:nvCxnSpPr>
        <p:spPr>
          <a:xfrm flipV="1">
            <a:off x="2718705" y="3171920"/>
            <a:ext cx="2036599" cy="172100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矩形 37"/>
          <p:cNvSpPr/>
          <p:nvPr/>
        </p:nvSpPr>
        <p:spPr>
          <a:xfrm>
            <a:off x="4755304" y="3101572"/>
            <a:ext cx="2984226" cy="140695"/>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42" name="直線箭頭接點 41"/>
          <p:cNvCxnSpPr>
            <a:stCxn id="23" idx="2"/>
            <a:endCxn id="27" idx="0"/>
          </p:cNvCxnSpPr>
          <p:nvPr/>
        </p:nvCxnSpPr>
        <p:spPr>
          <a:xfrm flipH="1">
            <a:off x="2427137" y="5212244"/>
            <a:ext cx="1278519" cy="762527"/>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44" name="矩形 43"/>
          <p:cNvSpPr/>
          <p:nvPr/>
        </p:nvSpPr>
        <p:spPr>
          <a:xfrm>
            <a:off x="8277412" y="3064217"/>
            <a:ext cx="645152" cy="205681"/>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45" name="直線箭頭接點 44"/>
          <p:cNvCxnSpPr>
            <a:endCxn id="44" idx="2"/>
          </p:cNvCxnSpPr>
          <p:nvPr/>
        </p:nvCxnSpPr>
        <p:spPr>
          <a:xfrm flipV="1">
            <a:off x="6544236" y="3269898"/>
            <a:ext cx="2055752" cy="281468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55" name="矩形 54"/>
          <p:cNvSpPr/>
          <p:nvPr/>
        </p:nvSpPr>
        <p:spPr>
          <a:xfrm>
            <a:off x="1526210" y="3068700"/>
            <a:ext cx="2149319" cy="2196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56" name="直線箭頭接點 55"/>
          <p:cNvCxnSpPr>
            <a:endCxn id="55" idx="0"/>
          </p:cNvCxnSpPr>
          <p:nvPr/>
        </p:nvCxnSpPr>
        <p:spPr>
          <a:xfrm>
            <a:off x="1776444" y="2691800"/>
            <a:ext cx="824426" cy="37690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60" name="直線箭頭接點 59"/>
          <p:cNvCxnSpPr>
            <a:stCxn id="38" idx="2"/>
          </p:cNvCxnSpPr>
          <p:nvPr/>
        </p:nvCxnSpPr>
        <p:spPr>
          <a:xfrm flipH="1">
            <a:off x="5825415" y="3242267"/>
            <a:ext cx="422002" cy="284231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矩形 64"/>
          <p:cNvSpPr/>
          <p:nvPr/>
        </p:nvSpPr>
        <p:spPr>
          <a:xfrm>
            <a:off x="5825415" y="1726609"/>
            <a:ext cx="2181412"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Article.swift</a:t>
            </a:r>
            <a:endParaRPr kumimoji="1" lang="zh-TW" altLang="en-US" dirty="0">
              <a:solidFill>
                <a:srgbClr val="FF0000"/>
              </a:solidFill>
            </a:endParaRPr>
          </a:p>
        </p:txBody>
      </p:sp>
      <p:sp>
        <p:nvSpPr>
          <p:cNvPr id="66" name="矩形 65"/>
          <p:cNvSpPr/>
          <p:nvPr/>
        </p:nvSpPr>
        <p:spPr>
          <a:xfrm>
            <a:off x="1646487" y="1721949"/>
            <a:ext cx="2444438"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UItableViewController</a:t>
            </a:r>
            <a:endParaRPr kumimoji="1" lang="zh-TW" altLang="en-US" dirty="0">
              <a:solidFill>
                <a:srgbClr val="FF0000"/>
              </a:solidFill>
            </a:endParaRPr>
          </a:p>
        </p:txBody>
      </p:sp>
      <p:cxnSp>
        <p:nvCxnSpPr>
          <p:cNvPr id="67" name="直線箭頭接點 66"/>
          <p:cNvCxnSpPr/>
          <p:nvPr/>
        </p:nvCxnSpPr>
        <p:spPr>
          <a:xfrm>
            <a:off x="4090925" y="1831299"/>
            <a:ext cx="173449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直線箭頭接點 68"/>
          <p:cNvCxnSpPr>
            <a:stCxn id="65" idx="1"/>
            <a:endCxn id="66" idx="3"/>
          </p:cNvCxnSpPr>
          <p:nvPr/>
        </p:nvCxnSpPr>
        <p:spPr>
          <a:xfrm flipH="1" flipV="1">
            <a:off x="4090925" y="1917131"/>
            <a:ext cx="1734490" cy="466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46302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螢幕快照 2017-03-26 下午5.08.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336" y="2328655"/>
            <a:ext cx="2927013" cy="1990820"/>
          </a:xfrm>
          <a:prstGeom prst="rect">
            <a:avLst/>
          </a:prstGeom>
        </p:spPr>
      </p:pic>
      <p:pic>
        <p:nvPicPr>
          <p:cNvPr id="4" name="圖片 3" descr="螢幕快照 2017-03-26 下午4.51.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45" y="1867646"/>
            <a:ext cx="4113627" cy="4668641"/>
          </a:xfrm>
          <a:prstGeom prst="rect">
            <a:avLst/>
          </a:prstGeom>
        </p:spPr>
      </p:pic>
      <p:sp>
        <p:nvSpPr>
          <p:cNvPr id="2" name="標題 1"/>
          <p:cNvSpPr>
            <a:spLocks noGrp="1"/>
          </p:cNvSpPr>
          <p:nvPr>
            <p:ph type="title"/>
          </p:nvPr>
        </p:nvSpPr>
        <p:spPr/>
        <p:txBody>
          <a:bodyPr/>
          <a:lstStyle/>
          <a:p>
            <a:r>
              <a:rPr kumimoji="1" lang="zh-TW" altLang="en-US" dirty="0" smtClean="0"/>
              <a:t>創建及管理翻頁</a:t>
            </a:r>
            <a:endParaRPr kumimoji="1" lang="zh-TW" altLang="en-US" dirty="0"/>
          </a:p>
        </p:txBody>
      </p:sp>
      <p:sp>
        <p:nvSpPr>
          <p:cNvPr id="3" name="內容版面配置區 2"/>
          <p:cNvSpPr>
            <a:spLocks noGrp="1"/>
          </p:cNvSpPr>
          <p:nvPr>
            <p:ph idx="1"/>
          </p:nvPr>
        </p:nvSpPr>
        <p:spPr>
          <a:xfrm>
            <a:off x="229251" y="706546"/>
            <a:ext cx="8693313" cy="884691"/>
          </a:xfrm>
        </p:spPr>
        <p:txBody>
          <a:bodyPr>
            <a:normAutofit/>
          </a:bodyPr>
          <a:lstStyle/>
          <a:p>
            <a:r>
              <a:rPr kumimoji="1" lang="zh-TW" altLang="en-US" dirty="0" smtClean="0"/>
              <a:t>創建</a:t>
            </a:r>
            <a:r>
              <a:rPr kumimoji="1" lang="en-US" altLang="zh-TW" dirty="0" smtClean="0"/>
              <a:t> </a:t>
            </a:r>
            <a:r>
              <a:rPr kumimoji="1" lang="en-US" altLang="zh-TW" dirty="0" err="1" smtClean="0"/>
              <a:t>ArticleDetailViewController</a:t>
            </a:r>
            <a:r>
              <a:rPr kumimoji="1" lang="en-US" altLang="zh-TW" dirty="0" smtClean="0"/>
              <a:t> </a:t>
            </a:r>
            <a:r>
              <a:rPr kumimoji="1" lang="zh-TW" altLang="en-US" dirty="0" smtClean="0"/>
              <a:t>作為第二頁</a:t>
            </a:r>
            <a:r>
              <a:rPr kumimoji="1" lang="en-US" altLang="zh-TW" dirty="0" smtClean="0"/>
              <a:t> UI </a:t>
            </a:r>
            <a:r>
              <a:rPr kumimoji="1" lang="zh-TW" altLang="en-US" dirty="0" smtClean="0"/>
              <a:t>元件</a:t>
            </a:r>
            <a:r>
              <a:rPr kumimoji="1" lang="en-US" altLang="zh-TW" dirty="0" smtClean="0"/>
              <a:t>.</a:t>
            </a:r>
          </a:p>
        </p:txBody>
      </p:sp>
      <p:sp>
        <p:nvSpPr>
          <p:cNvPr id="10" name="矩形 9"/>
          <p:cNvSpPr/>
          <p:nvPr/>
        </p:nvSpPr>
        <p:spPr>
          <a:xfrm>
            <a:off x="2883647" y="2425772"/>
            <a:ext cx="2131361" cy="2146227"/>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8" name="直線箭頭接點 27"/>
          <p:cNvCxnSpPr>
            <a:stCxn id="10" idx="1"/>
            <a:endCxn id="31" idx="3"/>
          </p:cNvCxnSpPr>
          <p:nvPr/>
        </p:nvCxnSpPr>
        <p:spPr>
          <a:xfrm flipH="1" flipV="1">
            <a:off x="2091673" y="3003692"/>
            <a:ext cx="791974" cy="495194"/>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1" name="矩形 30"/>
          <p:cNvSpPr/>
          <p:nvPr/>
        </p:nvSpPr>
        <p:spPr>
          <a:xfrm>
            <a:off x="1286406" y="2705384"/>
            <a:ext cx="805267" cy="596616"/>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34" name="直線箭頭接點 33"/>
          <p:cNvCxnSpPr>
            <a:endCxn id="38" idx="1"/>
          </p:cNvCxnSpPr>
          <p:nvPr/>
        </p:nvCxnSpPr>
        <p:spPr>
          <a:xfrm flipV="1">
            <a:off x="5015008" y="3234732"/>
            <a:ext cx="635000" cy="101277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矩形 37"/>
          <p:cNvSpPr/>
          <p:nvPr/>
        </p:nvSpPr>
        <p:spPr>
          <a:xfrm>
            <a:off x="5650008" y="2960457"/>
            <a:ext cx="2668341" cy="548549"/>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66" name="矩形 65"/>
          <p:cNvSpPr/>
          <p:nvPr/>
        </p:nvSpPr>
        <p:spPr>
          <a:xfrm>
            <a:off x="2883647" y="1236362"/>
            <a:ext cx="2444438"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UIViewController</a:t>
            </a:r>
            <a:endParaRPr kumimoji="1" lang="zh-TW" altLang="en-US" dirty="0">
              <a:solidFill>
                <a:srgbClr val="FF0000"/>
              </a:solidFill>
            </a:endParaRPr>
          </a:p>
        </p:txBody>
      </p:sp>
    </p:spTree>
    <p:extLst>
      <p:ext uri="{BB962C8B-B14F-4D97-AF65-F5344CB8AC3E}">
        <p14:creationId xmlns:p14="http://schemas.microsoft.com/office/powerpoint/2010/main" val="264896954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螢幕快照 2017-03-26 下午5.08.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20" y="1757394"/>
            <a:ext cx="6337451" cy="2204696"/>
          </a:xfrm>
          <a:prstGeom prst="rect">
            <a:avLst/>
          </a:prstGeom>
        </p:spPr>
      </p:pic>
      <p:pic>
        <p:nvPicPr>
          <p:cNvPr id="4" name="圖片 3" descr="螢幕快照 2017-03-26 下午5.08.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6333" y="3274518"/>
            <a:ext cx="4750783" cy="3231264"/>
          </a:xfrm>
          <a:prstGeom prst="rect">
            <a:avLst/>
          </a:prstGeom>
        </p:spPr>
      </p:pic>
      <p:sp>
        <p:nvSpPr>
          <p:cNvPr id="2" name="標題 1"/>
          <p:cNvSpPr>
            <a:spLocks noGrp="1"/>
          </p:cNvSpPr>
          <p:nvPr>
            <p:ph type="title"/>
          </p:nvPr>
        </p:nvSpPr>
        <p:spPr/>
        <p:txBody>
          <a:bodyPr/>
          <a:lstStyle/>
          <a:p>
            <a:r>
              <a:rPr kumimoji="1" lang="zh-TW" altLang="en-US" dirty="0"/>
              <a:t>創建及管理翻頁</a:t>
            </a:r>
          </a:p>
        </p:txBody>
      </p:sp>
      <p:sp>
        <p:nvSpPr>
          <p:cNvPr id="3" name="內容版面配置區 2"/>
          <p:cNvSpPr>
            <a:spLocks noGrp="1"/>
          </p:cNvSpPr>
          <p:nvPr>
            <p:ph idx="1"/>
          </p:nvPr>
        </p:nvSpPr>
        <p:spPr>
          <a:xfrm>
            <a:off x="229251" y="706546"/>
            <a:ext cx="8693313" cy="884691"/>
          </a:xfrm>
        </p:spPr>
        <p:txBody>
          <a:bodyPr>
            <a:normAutofit/>
          </a:bodyPr>
          <a:lstStyle/>
          <a:p>
            <a:r>
              <a:rPr kumimoji="1" lang="zh-TW" altLang="en-US" dirty="0" smtClean="0"/>
              <a:t>規劃以</a:t>
            </a:r>
            <a:r>
              <a:rPr kumimoji="1" lang="en-US" altLang="zh-TW" dirty="0" smtClean="0"/>
              <a:t> segue </a:t>
            </a:r>
            <a:r>
              <a:rPr kumimoji="1" lang="zh-TW" altLang="en-US" dirty="0" smtClean="0"/>
              <a:t>在兩個</a:t>
            </a:r>
            <a:r>
              <a:rPr kumimoji="1" lang="en-US" altLang="zh-TW" dirty="0" smtClean="0"/>
              <a:t> class </a:t>
            </a:r>
            <a:r>
              <a:rPr kumimoji="1" lang="zh-TW" altLang="en-US" dirty="0" smtClean="0"/>
              <a:t>之間存取資料</a:t>
            </a:r>
            <a:r>
              <a:rPr kumimoji="1" lang="en-US" altLang="zh-TW" dirty="0" smtClean="0"/>
              <a:t>.</a:t>
            </a:r>
          </a:p>
        </p:txBody>
      </p:sp>
      <p:sp>
        <p:nvSpPr>
          <p:cNvPr id="13" name="矩形 12"/>
          <p:cNvSpPr/>
          <p:nvPr/>
        </p:nvSpPr>
        <p:spPr>
          <a:xfrm>
            <a:off x="4320271" y="4026706"/>
            <a:ext cx="2044670" cy="261412"/>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 18"/>
          <p:cNvSpPr/>
          <p:nvPr/>
        </p:nvSpPr>
        <p:spPr>
          <a:xfrm>
            <a:off x="2427137" y="3267762"/>
            <a:ext cx="695569" cy="232828"/>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34" name="直線箭頭接點 33"/>
          <p:cNvCxnSpPr/>
          <p:nvPr/>
        </p:nvCxnSpPr>
        <p:spPr>
          <a:xfrm>
            <a:off x="3122706" y="3384176"/>
            <a:ext cx="1197565" cy="74537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矩形 37"/>
          <p:cNvSpPr/>
          <p:nvPr/>
        </p:nvSpPr>
        <p:spPr>
          <a:xfrm>
            <a:off x="831239" y="2488125"/>
            <a:ext cx="5421643" cy="694346"/>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60" name="直線箭頭接點 59"/>
          <p:cNvCxnSpPr>
            <a:stCxn id="13" idx="2"/>
          </p:cNvCxnSpPr>
          <p:nvPr/>
        </p:nvCxnSpPr>
        <p:spPr>
          <a:xfrm>
            <a:off x="5342606" y="4288118"/>
            <a:ext cx="482809" cy="147437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矩形 64"/>
          <p:cNvSpPr/>
          <p:nvPr/>
        </p:nvSpPr>
        <p:spPr>
          <a:xfrm>
            <a:off x="5723606" y="1974958"/>
            <a:ext cx="3346824"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ArticleDetailViewController.swift</a:t>
            </a:r>
            <a:endParaRPr kumimoji="1" lang="zh-TW" altLang="en-US" dirty="0">
              <a:solidFill>
                <a:srgbClr val="FF0000"/>
              </a:solidFill>
            </a:endParaRPr>
          </a:p>
        </p:txBody>
      </p:sp>
      <p:sp>
        <p:nvSpPr>
          <p:cNvPr id="66" name="矩形 65"/>
          <p:cNvSpPr/>
          <p:nvPr/>
        </p:nvSpPr>
        <p:spPr>
          <a:xfrm>
            <a:off x="635000" y="1347429"/>
            <a:ext cx="3180466"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a:solidFill>
                  <a:srgbClr val="FF0000"/>
                </a:solidFill>
              </a:rPr>
              <a:t>ArticleListViewController</a:t>
            </a:r>
            <a:endParaRPr kumimoji="1" lang="zh-TW" altLang="en-US" dirty="0">
              <a:solidFill>
                <a:srgbClr val="FF0000"/>
              </a:solidFill>
            </a:endParaRPr>
          </a:p>
        </p:txBody>
      </p:sp>
      <p:cxnSp>
        <p:nvCxnSpPr>
          <p:cNvPr id="67" name="直線箭頭接點 66"/>
          <p:cNvCxnSpPr>
            <a:stCxn id="66" idx="3"/>
            <a:endCxn id="65" idx="1"/>
          </p:cNvCxnSpPr>
          <p:nvPr/>
        </p:nvCxnSpPr>
        <p:spPr>
          <a:xfrm>
            <a:off x="3815466" y="1542611"/>
            <a:ext cx="1908140" cy="62752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矩形圖說文字 42"/>
          <p:cNvSpPr/>
          <p:nvPr/>
        </p:nvSpPr>
        <p:spPr>
          <a:xfrm>
            <a:off x="6686177" y="2547470"/>
            <a:ext cx="1643529" cy="720291"/>
          </a:xfrm>
          <a:prstGeom prst="wedgeRectCallout">
            <a:avLst>
              <a:gd name="adj1" fmla="val -75028"/>
              <a:gd name="adj2" fmla="val 565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來源</a:t>
            </a:r>
            <a:r>
              <a:rPr kumimoji="1" lang="en-US" altLang="zh-TW" dirty="0" smtClean="0">
                <a:solidFill>
                  <a:srgbClr val="FF0000"/>
                </a:solidFill>
              </a:rPr>
              <a:t>,</a:t>
            </a:r>
            <a:r>
              <a:rPr kumimoji="1" lang="zh-TW" altLang="en-US" dirty="0" smtClean="0">
                <a:solidFill>
                  <a:srgbClr val="FF0000"/>
                </a:solidFill>
              </a:rPr>
              <a:t>目的</a:t>
            </a:r>
            <a:r>
              <a:rPr kumimoji="1" lang="en-US" altLang="zh-TW" dirty="0" smtClean="0">
                <a:solidFill>
                  <a:srgbClr val="FF0000"/>
                </a:solidFill>
              </a:rPr>
              <a:t>,</a:t>
            </a:r>
            <a:r>
              <a:rPr kumimoji="1" lang="zh-TW" altLang="en-US" dirty="0" smtClean="0">
                <a:solidFill>
                  <a:srgbClr val="FF0000"/>
                </a:solidFill>
              </a:rPr>
              <a:t>確認資料內容</a:t>
            </a:r>
            <a:r>
              <a:rPr kumimoji="1" lang="en-US" altLang="zh-TW" dirty="0" smtClean="0">
                <a:solidFill>
                  <a:srgbClr val="FF0000"/>
                </a:solidFill>
              </a:rPr>
              <a:t>.</a:t>
            </a:r>
            <a:endParaRPr kumimoji="1" lang="zh-TW" altLang="en-US" dirty="0">
              <a:solidFill>
                <a:srgbClr val="FF0000"/>
              </a:solidFill>
            </a:endParaRPr>
          </a:p>
        </p:txBody>
      </p:sp>
    </p:spTree>
    <p:extLst>
      <p:ext uri="{BB962C8B-B14F-4D97-AF65-F5344CB8AC3E}">
        <p14:creationId xmlns:p14="http://schemas.microsoft.com/office/powerpoint/2010/main" val="264896954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6 下午5.04.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806" y="3678603"/>
            <a:ext cx="6551218" cy="3067282"/>
          </a:xfrm>
          <a:prstGeom prst="rect">
            <a:avLst/>
          </a:prstGeom>
        </p:spPr>
      </p:pic>
      <p:pic>
        <p:nvPicPr>
          <p:cNvPr id="6" name="圖片 5" descr="螢幕快照 2017-03-26 下午5.16.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851" y="1625510"/>
            <a:ext cx="3625004" cy="2180353"/>
          </a:xfrm>
          <a:prstGeom prst="rect">
            <a:avLst/>
          </a:prstGeom>
        </p:spPr>
      </p:pic>
      <p:sp>
        <p:nvSpPr>
          <p:cNvPr id="2" name="標題 1"/>
          <p:cNvSpPr>
            <a:spLocks noGrp="1"/>
          </p:cNvSpPr>
          <p:nvPr>
            <p:ph type="title"/>
          </p:nvPr>
        </p:nvSpPr>
        <p:spPr/>
        <p:txBody>
          <a:bodyPr/>
          <a:lstStyle/>
          <a:p>
            <a:r>
              <a:rPr kumimoji="1" lang="zh-TW" altLang="en-US" dirty="0"/>
              <a:t>創建及管理翻頁</a:t>
            </a:r>
          </a:p>
        </p:txBody>
      </p:sp>
      <p:sp>
        <p:nvSpPr>
          <p:cNvPr id="3" name="內容版面配置區 2"/>
          <p:cNvSpPr>
            <a:spLocks noGrp="1"/>
          </p:cNvSpPr>
          <p:nvPr>
            <p:ph idx="1"/>
          </p:nvPr>
        </p:nvSpPr>
        <p:spPr>
          <a:xfrm>
            <a:off x="229251" y="706546"/>
            <a:ext cx="8693313" cy="884691"/>
          </a:xfrm>
        </p:spPr>
        <p:txBody>
          <a:bodyPr>
            <a:normAutofit/>
          </a:bodyPr>
          <a:lstStyle/>
          <a:p>
            <a:r>
              <a:rPr kumimoji="1" lang="en-US" altLang="zh-TW" dirty="0" err="1" smtClean="0"/>
              <a:t>Tableview</a:t>
            </a:r>
            <a:r>
              <a:rPr kumimoji="1" lang="en-US" altLang="zh-TW" dirty="0" smtClean="0"/>
              <a:t> </a:t>
            </a:r>
            <a:r>
              <a:rPr kumimoji="1" lang="zh-TW" altLang="en-US" dirty="0" smtClean="0"/>
              <a:t>有屬性</a:t>
            </a:r>
            <a:r>
              <a:rPr kumimoji="1" lang="en-US" altLang="zh-TW" dirty="0" smtClean="0"/>
              <a:t> </a:t>
            </a:r>
            <a:r>
              <a:rPr kumimoji="1" lang="en-US" altLang="zh-TW" dirty="0" err="1" smtClean="0"/>
              <a:t>indexPath</a:t>
            </a:r>
            <a:endParaRPr kumimoji="1" lang="en-US" altLang="zh-TW" dirty="0" smtClean="0"/>
          </a:p>
        </p:txBody>
      </p:sp>
      <p:sp>
        <p:nvSpPr>
          <p:cNvPr id="19" name="矩形 18"/>
          <p:cNvSpPr/>
          <p:nvPr/>
        </p:nvSpPr>
        <p:spPr>
          <a:xfrm>
            <a:off x="682107" y="2337468"/>
            <a:ext cx="1835482" cy="568594"/>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38" name="矩形 37"/>
          <p:cNvSpPr/>
          <p:nvPr/>
        </p:nvSpPr>
        <p:spPr>
          <a:xfrm>
            <a:off x="4471421" y="4296866"/>
            <a:ext cx="4530637" cy="417075"/>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60" name="直線箭頭接點 59"/>
          <p:cNvCxnSpPr>
            <a:stCxn id="19" idx="3"/>
          </p:cNvCxnSpPr>
          <p:nvPr/>
        </p:nvCxnSpPr>
        <p:spPr>
          <a:xfrm>
            <a:off x="2517589" y="2621765"/>
            <a:ext cx="1953832" cy="186805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9695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descr="螢幕快照 2017-03-26 下午5.09.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26" y="1985401"/>
            <a:ext cx="2337898" cy="4119832"/>
          </a:xfrm>
          <a:prstGeom prst="rect">
            <a:avLst/>
          </a:prstGeom>
        </p:spPr>
      </p:pic>
      <p:pic>
        <p:nvPicPr>
          <p:cNvPr id="5" name="圖片 4" descr="螢幕快照 2017-03-26 下午5.14.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517" y="1985401"/>
            <a:ext cx="4709339" cy="4268197"/>
          </a:xfrm>
          <a:prstGeom prst="rect">
            <a:avLst/>
          </a:prstGeom>
        </p:spPr>
      </p:pic>
      <p:sp>
        <p:nvSpPr>
          <p:cNvPr id="2" name="標題 1"/>
          <p:cNvSpPr>
            <a:spLocks noGrp="1"/>
          </p:cNvSpPr>
          <p:nvPr>
            <p:ph type="title"/>
          </p:nvPr>
        </p:nvSpPr>
        <p:spPr/>
        <p:txBody>
          <a:bodyPr/>
          <a:lstStyle/>
          <a:p>
            <a:r>
              <a:rPr kumimoji="1" lang="zh-TW" altLang="en-US" dirty="0"/>
              <a:t>創建及管理翻頁</a:t>
            </a:r>
          </a:p>
        </p:txBody>
      </p:sp>
      <p:sp>
        <p:nvSpPr>
          <p:cNvPr id="3" name="內容版面配置區 2"/>
          <p:cNvSpPr>
            <a:spLocks noGrp="1"/>
          </p:cNvSpPr>
          <p:nvPr>
            <p:ph idx="1"/>
          </p:nvPr>
        </p:nvSpPr>
        <p:spPr>
          <a:xfrm>
            <a:off x="229251" y="706546"/>
            <a:ext cx="8693313" cy="884691"/>
          </a:xfrm>
        </p:spPr>
        <p:txBody>
          <a:bodyPr>
            <a:normAutofit/>
          </a:bodyPr>
          <a:lstStyle/>
          <a:p>
            <a:r>
              <a:rPr kumimoji="1" lang="zh-TW" altLang="en-US" dirty="0"/>
              <a:t>規劃以</a:t>
            </a:r>
            <a:r>
              <a:rPr kumimoji="1" lang="en-US" altLang="zh-TW" dirty="0"/>
              <a:t> segue </a:t>
            </a:r>
            <a:r>
              <a:rPr kumimoji="1" lang="zh-TW" altLang="en-US" dirty="0"/>
              <a:t>在兩個</a:t>
            </a:r>
            <a:r>
              <a:rPr kumimoji="1" lang="en-US" altLang="zh-TW" dirty="0"/>
              <a:t> class </a:t>
            </a:r>
            <a:r>
              <a:rPr kumimoji="1" lang="zh-TW" altLang="en-US" dirty="0"/>
              <a:t>之間存取資料</a:t>
            </a:r>
            <a:r>
              <a:rPr kumimoji="1" lang="en-US" altLang="zh-TW" dirty="0"/>
              <a:t>.</a:t>
            </a:r>
          </a:p>
        </p:txBody>
      </p:sp>
      <p:sp>
        <p:nvSpPr>
          <p:cNvPr id="13" name="矩形 12"/>
          <p:cNvSpPr/>
          <p:nvPr/>
        </p:nvSpPr>
        <p:spPr>
          <a:xfrm>
            <a:off x="6845375" y="6103442"/>
            <a:ext cx="1814481" cy="155927"/>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 18"/>
          <p:cNvSpPr/>
          <p:nvPr/>
        </p:nvSpPr>
        <p:spPr>
          <a:xfrm>
            <a:off x="754926" y="2330719"/>
            <a:ext cx="2016662" cy="303176"/>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34" name="直線箭頭接點 33"/>
          <p:cNvCxnSpPr>
            <a:endCxn id="13" idx="1"/>
          </p:cNvCxnSpPr>
          <p:nvPr/>
        </p:nvCxnSpPr>
        <p:spPr>
          <a:xfrm>
            <a:off x="2771588" y="2473481"/>
            <a:ext cx="4073787" cy="370792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矩形 64"/>
          <p:cNvSpPr/>
          <p:nvPr/>
        </p:nvSpPr>
        <p:spPr>
          <a:xfrm>
            <a:off x="4826245" y="1396055"/>
            <a:ext cx="3346824"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ArticleDetailViewController.swift</a:t>
            </a:r>
            <a:endParaRPr kumimoji="1" lang="zh-TW" altLang="en-US" dirty="0">
              <a:solidFill>
                <a:srgbClr val="FF0000"/>
              </a:solidFill>
            </a:endParaRPr>
          </a:p>
        </p:txBody>
      </p:sp>
      <p:sp>
        <p:nvSpPr>
          <p:cNvPr id="66" name="矩形 65"/>
          <p:cNvSpPr/>
          <p:nvPr/>
        </p:nvSpPr>
        <p:spPr>
          <a:xfrm>
            <a:off x="664828" y="1394205"/>
            <a:ext cx="3050337"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ArticleListViewController</a:t>
            </a:r>
            <a:endParaRPr kumimoji="1" lang="zh-TW" altLang="en-US" dirty="0">
              <a:solidFill>
                <a:srgbClr val="FF0000"/>
              </a:solidFill>
            </a:endParaRPr>
          </a:p>
        </p:txBody>
      </p:sp>
    </p:spTree>
    <p:extLst>
      <p:ext uri="{BB962C8B-B14F-4D97-AF65-F5344CB8AC3E}">
        <p14:creationId xmlns:p14="http://schemas.microsoft.com/office/powerpoint/2010/main" val="550476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程式分析</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1337573923"/>
              </p:ext>
            </p:extLst>
          </p:nvPr>
        </p:nvGraphicFramePr>
        <p:xfrm>
          <a:off x="358589" y="1036114"/>
          <a:ext cx="8411881" cy="3779605"/>
        </p:xfrm>
        <a:graphic>
          <a:graphicData uri="http://schemas.openxmlformats.org/drawingml/2006/table">
            <a:tbl>
              <a:tblPr firstRow="1" bandRow="1">
                <a:tableStyleId>{5C22544A-7EE6-4342-B048-85BDC9FD1C3A}</a:tableStyleId>
              </a:tblPr>
              <a:tblGrid>
                <a:gridCol w="481771"/>
                <a:gridCol w="3204162"/>
                <a:gridCol w="1322960"/>
                <a:gridCol w="1009969"/>
                <a:gridCol w="2393019"/>
              </a:tblGrid>
              <a:tr h="660107">
                <a:tc>
                  <a:txBody>
                    <a:bodyPr/>
                    <a:lstStyle/>
                    <a:p>
                      <a:pPr algn="ctr"/>
                      <a:r>
                        <a:rPr lang="en-US" altLang="zh-TW" b="0" dirty="0" smtClean="0">
                          <a:solidFill>
                            <a:schemeClr val="tx1"/>
                          </a:solidFill>
                        </a:rPr>
                        <a:t>No.</a:t>
                      </a:r>
                      <a:endParaRPr lang="zh-TW" altLang="en-US" b="0" dirty="0">
                        <a:solidFill>
                          <a:schemeClr val="tx1"/>
                        </a:solidFill>
                      </a:endParaRPr>
                    </a:p>
                  </a:txBody>
                  <a:tcPr anchor="ctr"/>
                </a:tc>
                <a:tc>
                  <a:txBody>
                    <a:bodyPr/>
                    <a:lstStyle/>
                    <a:p>
                      <a:pPr algn="ctr"/>
                      <a:r>
                        <a:rPr lang="zh-TW" altLang="en-US" b="0" dirty="0" smtClean="0">
                          <a:solidFill>
                            <a:schemeClr val="tx1"/>
                          </a:solidFill>
                        </a:rPr>
                        <a:t>名稱</a:t>
                      </a:r>
                      <a:endParaRPr lang="zh-TW" altLang="en-US" b="0" dirty="0">
                        <a:solidFill>
                          <a:schemeClr val="tx1"/>
                        </a:solidFill>
                      </a:endParaRPr>
                    </a:p>
                  </a:txBody>
                  <a:tcPr anchor="ctr"/>
                </a:tc>
                <a:tc>
                  <a:txBody>
                    <a:bodyPr/>
                    <a:lstStyle/>
                    <a:p>
                      <a:pPr algn="ctr"/>
                      <a:r>
                        <a:rPr lang="zh-TW" altLang="en-US" b="0" dirty="0" smtClean="0">
                          <a:solidFill>
                            <a:schemeClr val="tx1"/>
                          </a:solidFill>
                        </a:rPr>
                        <a:t>屬性</a:t>
                      </a:r>
                      <a:endParaRPr lang="zh-TW" altLang="en-US" b="0" dirty="0">
                        <a:solidFill>
                          <a:schemeClr val="tx1"/>
                        </a:solidFill>
                      </a:endParaRPr>
                    </a:p>
                  </a:txBody>
                  <a:tcPr anchor="ctr"/>
                </a:tc>
                <a:tc>
                  <a:txBody>
                    <a:bodyPr/>
                    <a:lstStyle/>
                    <a:p>
                      <a:pPr algn="ctr"/>
                      <a:r>
                        <a:rPr lang="zh-TW" altLang="en-US" b="0" dirty="0" smtClean="0">
                          <a:solidFill>
                            <a:schemeClr val="tx1"/>
                          </a:solidFill>
                        </a:rPr>
                        <a:t>功能</a:t>
                      </a:r>
                      <a:endParaRPr lang="zh-TW" altLang="en-US" b="0" dirty="0">
                        <a:solidFill>
                          <a:schemeClr val="tx1"/>
                        </a:solidFill>
                      </a:endParaRPr>
                    </a:p>
                  </a:txBody>
                  <a:tcPr anchor="ctr"/>
                </a:tc>
                <a:tc>
                  <a:txBody>
                    <a:bodyPr/>
                    <a:lstStyle/>
                    <a:p>
                      <a:pPr algn="ctr"/>
                      <a:r>
                        <a:rPr lang="zh-TW" altLang="en-US" b="0" dirty="0" smtClean="0">
                          <a:solidFill>
                            <a:schemeClr val="tx1"/>
                          </a:solidFill>
                        </a:rPr>
                        <a:t>說明</a:t>
                      </a:r>
                      <a:endParaRPr lang="zh-TW" altLang="en-US" b="0" dirty="0">
                        <a:solidFill>
                          <a:schemeClr val="tx1"/>
                        </a:solidFill>
                      </a:endParaRPr>
                    </a:p>
                  </a:txBody>
                  <a:tcPr anchor="ctr"/>
                </a:tc>
              </a:tr>
              <a:tr h="743573">
                <a:tc>
                  <a:txBody>
                    <a:bodyPr/>
                    <a:lstStyle/>
                    <a:p>
                      <a:pPr algn="ctr"/>
                      <a:r>
                        <a:rPr lang="en-US" altLang="zh-TW" b="0" dirty="0" smtClean="0">
                          <a:solidFill>
                            <a:schemeClr val="tx1"/>
                          </a:solidFill>
                        </a:rPr>
                        <a:t>1</a:t>
                      </a:r>
                      <a:endParaRPr lang="zh-TW" altLang="en-US" b="0" dirty="0">
                        <a:solidFill>
                          <a:schemeClr val="tx1"/>
                        </a:solidFill>
                      </a:endParaRPr>
                    </a:p>
                  </a:txBody>
                  <a:tcPr anchor="ctr"/>
                </a:tc>
                <a:tc>
                  <a:txBody>
                    <a:bodyPr/>
                    <a:lstStyle/>
                    <a:p>
                      <a:pPr algn="ctr"/>
                      <a:r>
                        <a:rPr lang="en-US" altLang="zh-TW" dirty="0" err="1" smtClean="0"/>
                        <a:t>SignInViewController.swift</a:t>
                      </a:r>
                      <a:endParaRPr lang="zh-TW" altLang="en-US" dirty="0"/>
                    </a:p>
                  </a:txBody>
                  <a:tcPr anchor="ctr"/>
                </a:tc>
                <a:tc>
                  <a:txBody>
                    <a:bodyPr/>
                    <a:lstStyle/>
                    <a:p>
                      <a:pPr algn="ctr"/>
                      <a:r>
                        <a:rPr lang="en-US" altLang="zh-TW" dirty="0" err="1" smtClean="0"/>
                        <a:t>UIView</a:t>
                      </a:r>
                      <a:endParaRPr lang="zh-TW" altLang="en-US" dirty="0"/>
                    </a:p>
                  </a:txBody>
                  <a:tcPr anchor="ctr"/>
                </a:tc>
                <a:tc>
                  <a:txBody>
                    <a:bodyPr/>
                    <a:lstStyle/>
                    <a:p>
                      <a:pPr algn="ctr"/>
                      <a:r>
                        <a:rPr lang="en-US" altLang="zh-TW" dirty="0" smtClean="0"/>
                        <a:t>View</a:t>
                      </a:r>
                      <a:endParaRPr lang="zh-TW" altLang="en-US" dirty="0"/>
                    </a:p>
                  </a:txBody>
                  <a:tcPr anchor="ctr"/>
                </a:tc>
                <a:tc>
                  <a:txBody>
                    <a:bodyPr/>
                    <a:lstStyle/>
                    <a:p>
                      <a:pPr algn="ctr"/>
                      <a:r>
                        <a:rPr lang="zh-TW" altLang="en-US" dirty="0" smtClean="0"/>
                        <a:t>登入</a:t>
                      </a:r>
                      <a:r>
                        <a:rPr lang="en-US" altLang="zh-TW" dirty="0" smtClean="0"/>
                        <a:t>, </a:t>
                      </a:r>
                      <a:r>
                        <a:rPr lang="zh-TW" altLang="en-US" dirty="0" smtClean="0"/>
                        <a:t>管理第</a:t>
                      </a:r>
                      <a:r>
                        <a:rPr lang="en-US" altLang="zh-TW" dirty="0" smtClean="0"/>
                        <a:t> 1 </a:t>
                      </a:r>
                      <a:r>
                        <a:rPr lang="zh-TW" altLang="en-US" dirty="0" smtClean="0"/>
                        <a:t>頁</a:t>
                      </a:r>
                      <a:r>
                        <a:rPr lang="en-US" altLang="zh-TW" dirty="0" smtClean="0"/>
                        <a:t>,</a:t>
                      </a:r>
                      <a:r>
                        <a:rPr lang="zh-TW" altLang="en-US" dirty="0" smtClean="0"/>
                        <a:t>可以捲閱</a:t>
                      </a:r>
                      <a:endParaRPr lang="zh-TW" altLang="en-US" dirty="0"/>
                    </a:p>
                  </a:txBody>
                  <a:tcPr anchor="ctr"/>
                </a:tc>
              </a:tr>
              <a:tr h="791975">
                <a:tc>
                  <a:txBody>
                    <a:bodyPr/>
                    <a:lstStyle/>
                    <a:p>
                      <a:pPr algn="ctr"/>
                      <a:r>
                        <a:rPr lang="en-US" altLang="zh-TW" b="0" dirty="0" smtClean="0">
                          <a:solidFill>
                            <a:schemeClr val="tx1"/>
                          </a:solidFill>
                        </a:rPr>
                        <a:t>2</a:t>
                      </a:r>
                      <a:endParaRPr lang="zh-TW" altLang="en-US" b="0" dirty="0">
                        <a:solidFill>
                          <a:schemeClr val="tx1"/>
                        </a:solidFill>
                      </a:endParaRPr>
                    </a:p>
                  </a:txBody>
                  <a:tcPr anchor="ctr"/>
                </a:tc>
                <a:tc>
                  <a:txBody>
                    <a:bodyPr/>
                    <a:lstStyle/>
                    <a:p>
                      <a:pPr algn="ctr"/>
                      <a:r>
                        <a:rPr lang="en-US" altLang="zh-TW" dirty="0" err="1" smtClean="0"/>
                        <a:t>SignOutViewController.swift</a:t>
                      </a:r>
                      <a:endParaRPr lang="zh-TW" altLang="en-US" dirty="0"/>
                    </a:p>
                  </a:txBody>
                  <a:tcPr anchor="ctr"/>
                </a:tc>
                <a:tc>
                  <a:txBody>
                    <a:bodyPr/>
                    <a:lstStyle/>
                    <a:p>
                      <a:pPr algn="ctr"/>
                      <a:r>
                        <a:rPr lang="en-US" altLang="zh-TW" dirty="0" err="1" smtClean="0"/>
                        <a:t>UIView</a:t>
                      </a:r>
                      <a:endParaRPr lang="zh-TW" altLang="en-US" dirty="0"/>
                    </a:p>
                  </a:txBody>
                  <a:tcPr anchor="ctr"/>
                </a:tc>
                <a:tc>
                  <a:txBody>
                    <a:bodyPr/>
                    <a:lstStyle/>
                    <a:p>
                      <a:pPr algn="ctr"/>
                      <a:r>
                        <a:rPr lang="en-US" altLang="zh-TW" dirty="0" smtClean="0"/>
                        <a:t>View</a:t>
                      </a:r>
                      <a:endParaRPr lang="zh-TW" altLang="en-US" dirty="0"/>
                    </a:p>
                  </a:txBody>
                  <a:tcPr anchor="ctr"/>
                </a:tc>
                <a:tc>
                  <a:txBody>
                    <a:bodyPr/>
                    <a:lstStyle/>
                    <a:p>
                      <a:pPr algn="ctr"/>
                      <a:r>
                        <a:rPr lang="zh-TW" altLang="en-US" dirty="0" smtClean="0"/>
                        <a:t>註冊</a:t>
                      </a:r>
                      <a:r>
                        <a:rPr lang="en-US" altLang="zh-TW" dirty="0" smtClean="0"/>
                        <a:t>, </a:t>
                      </a:r>
                      <a:r>
                        <a:rPr lang="zh-TW" altLang="en-US" dirty="0" smtClean="0"/>
                        <a:t>管理第</a:t>
                      </a:r>
                      <a:r>
                        <a:rPr lang="en-US" altLang="zh-TW" dirty="0" smtClean="0"/>
                        <a:t> 2</a:t>
                      </a:r>
                      <a:r>
                        <a:rPr lang="en-US" altLang="zh-TW" baseline="0" dirty="0" smtClean="0"/>
                        <a:t> </a:t>
                      </a:r>
                      <a:r>
                        <a:rPr lang="zh-TW" altLang="en-US" dirty="0" smtClean="0"/>
                        <a:t>頁可以秀圖文</a:t>
                      </a:r>
                      <a:endParaRPr lang="zh-TW" altLang="en-US" dirty="0"/>
                    </a:p>
                  </a:txBody>
                  <a:tcPr anchor="ctr"/>
                </a:tc>
              </a:tr>
              <a:tr h="791975">
                <a:tc>
                  <a:txBody>
                    <a:bodyPr/>
                    <a:lstStyle/>
                    <a:p>
                      <a:pPr algn="ctr"/>
                      <a:r>
                        <a:rPr lang="en-US" altLang="zh-TW" b="0" dirty="0" smtClean="0">
                          <a:solidFill>
                            <a:schemeClr val="tx1"/>
                          </a:solidFill>
                        </a:rPr>
                        <a:t>3</a:t>
                      </a:r>
                      <a:endParaRPr lang="zh-TW" altLang="en-US" b="0" dirty="0">
                        <a:solidFill>
                          <a:schemeClr val="tx1"/>
                        </a:solidFill>
                      </a:endParaRPr>
                    </a:p>
                  </a:txBody>
                  <a:tcPr anchor="ctr"/>
                </a:tc>
                <a:tc>
                  <a:txBody>
                    <a:bodyPr/>
                    <a:lstStyle/>
                    <a:p>
                      <a:pPr algn="ctr"/>
                      <a:r>
                        <a:rPr lang="en-US" altLang="zh-TW" dirty="0" err="1" smtClean="0"/>
                        <a:t>MainFlowViewController</a:t>
                      </a:r>
                      <a:endParaRPr lang="zh-TW" altLang="en-US" dirty="0"/>
                    </a:p>
                  </a:txBody>
                  <a:tcPr anchor="ctr"/>
                </a:tc>
                <a:tc>
                  <a:txBody>
                    <a:bodyPr/>
                    <a:lstStyle/>
                    <a:p>
                      <a:pPr algn="ctr"/>
                      <a:r>
                        <a:rPr lang="en-US" altLang="zh-TW" dirty="0" err="1" smtClean="0"/>
                        <a:t>UIView</a:t>
                      </a:r>
                      <a:endParaRPr lang="zh-TW" altLang="en-US" dirty="0"/>
                    </a:p>
                  </a:txBody>
                  <a:tcPr anchor="ctr"/>
                </a:tc>
                <a:tc>
                  <a:txBody>
                    <a:bodyPr/>
                    <a:lstStyle/>
                    <a:p>
                      <a:pPr algn="ctr"/>
                      <a:r>
                        <a:rPr lang="en-US" altLang="zh-TW" dirty="0" smtClean="0"/>
                        <a:t>View</a:t>
                      </a:r>
                      <a:endParaRPr lang="zh-TW" altLang="en-US" dirty="0"/>
                    </a:p>
                  </a:txBody>
                  <a:tcPr anchor="ctr"/>
                </a:tc>
                <a:tc>
                  <a:txBody>
                    <a:bodyPr/>
                    <a:lstStyle/>
                    <a:p>
                      <a:pPr algn="ctr"/>
                      <a:r>
                        <a:rPr lang="zh-TW" altLang="en-US" dirty="0" smtClean="0"/>
                        <a:t>主頁面入口</a:t>
                      </a:r>
                      <a:endParaRPr lang="zh-TW" altLang="en-US" dirty="0"/>
                    </a:p>
                  </a:txBody>
                  <a:tcPr anchor="ctr"/>
                </a:tc>
              </a:tr>
              <a:tr h="791975">
                <a:tc>
                  <a:txBody>
                    <a:bodyPr/>
                    <a:lstStyle/>
                    <a:p>
                      <a:pPr algn="ctr"/>
                      <a:r>
                        <a:rPr lang="en-US" altLang="zh-TW" b="0" dirty="0" smtClean="0">
                          <a:solidFill>
                            <a:schemeClr val="tx1"/>
                          </a:solidFill>
                        </a:rPr>
                        <a:t>4</a:t>
                      </a:r>
                      <a:endParaRPr lang="zh-TW" altLang="en-US" b="0" dirty="0">
                        <a:solidFill>
                          <a:schemeClr val="tx1"/>
                        </a:solidFill>
                      </a:endParaRPr>
                    </a:p>
                  </a:txBody>
                  <a:tcPr anchor="ctr"/>
                </a:tc>
                <a:tc>
                  <a:txBody>
                    <a:bodyPr/>
                    <a:lstStyle/>
                    <a:p>
                      <a:pPr algn="ctr"/>
                      <a:endParaRPr lang="zh-TW" altLang="en-US" dirty="0"/>
                    </a:p>
                  </a:txBody>
                  <a:tcPr anchor="ctr"/>
                </a:tc>
                <a:tc>
                  <a:txBody>
                    <a:bodyPr/>
                    <a:lstStyle/>
                    <a:p>
                      <a:pPr algn="ctr"/>
                      <a:endParaRPr lang="zh-TW" altLang="en-US" dirty="0"/>
                    </a:p>
                  </a:txBody>
                  <a:tcPr anchor="ctr"/>
                </a:tc>
                <a:tc>
                  <a:txBody>
                    <a:bodyPr/>
                    <a:lstStyle/>
                    <a:p>
                      <a:pPr algn="ctr"/>
                      <a:endParaRPr lang="zh-TW" altLang="en-US" dirty="0"/>
                    </a:p>
                  </a:txBody>
                  <a:tcPr anchor="ctr"/>
                </a:tc>
                <a:tc>
                  <a:txBody>
                    <a:bodyPr/>
                    <a:lstStyle/>
                    <a:p>
                      <a:pPr algn="ctr"/>
                      <a:endParaRPr lang="zh-TW" altLang="en-US" dirty="0"/>
                    </a:p>
                  </a:txBody>
                  <a:tcPr anchor="ctr"/>
                </a:tc>
              </a:tr>
            </a:tbl>
          </a:graphicData>
        </a:graphic>
      </p:graphicFrame>
    </p:spTree>
    <p:extLst>
      <p:ext uri="{BB962C8B-B14F-4D97-AF65-F5344CB8AC3E}">
        <p14:creationId xmlns:p14="http://schemas.microsoft.com/office/powerpoint/2010/main" val="146509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descr="螢幕快照 2017-03-30 上午11.59.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480" y="3847915"/>
            <a:ext cx="1364019" cy="2584262"/>
          </a:xfrm>
          <a:prstGeom prst="rect">
            <a:avLst/>
          </a:prstGeom>
        </p:spPr>
      </p:pic>
      <p:pic>
        <p:nvPicPr>
          <p:cNvPr id="8" name="圖片 7" descr="螢幕快照 2017-03-30 上午11.4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130" y="1116586"/>
            <a:ext cx="6360460" cy="2725911"/>
          </a:xfrm>
          <a:prstGeom prst="rect">
            <a:avLst/>
          </a:prstGeom>
        </p:spPr>
      </p:pic>
      <p:sp>
        <p:nvSpPr>
          <p:cNvPr id="2" name="標題 1"/>
          <p:cNvSpPr>
            <a:spLocks noGrp="1"/>
          </p:cNvSpPr>
          <p:nvPr>
            <p:ph type="title"/>
          </p:nvPr>
        </p:nvSpPr>
        <p:spPr/>
        <p:txBody>
          <a:bodyPr/>
          <a:lstStyle/>
          <a:p>
            <a:r>
              <a:rPr kumimoji="1" lang="zh-TW" altLang="en-US" dirty="0" smtClean="0"/>
              <a:t>用戶管理頁面規劃</a:t>
            </a:r>
            <a:endParaRPr kumimoji="1" lang="zh-TW" altLang="en-US" dirty="0"/>
          </a:p>
        </p:txBody>
      </p:sp>
      <p:sp>
        <p:nvSpPr>
          <p:cNvPr id="16" name="矩形圖說文字 15"/>
          <p:cNvSpPr/>
          <p:nvPr/>
        </p:nvSpPr>
        <p:spPr>
          <a:xfrm>
            <a:off x="4061806" y="3917204"/>
            <a:ext cx="2146254" cy="609974"/>
          </a:xfrm>
          <a:prstGeom prst="wedgeRectCallout">
            <a:avLst>
              <a:gd name="adj1" fmla="val -26893"/>
              <a:gd name="adj2" fmla="val -109686"/>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TW" sz="1600" dirty="0" smtClean="0">
                <a:solidFill>
                  <a:srgbClr val="FF0000"/>
                </a:solidFill>
              </a:rPr>
              <a:t> </a:t>
            </a:r>
            <a:r>
              <a:rPr kumimoji="1" lang="en-US" altLang="zh-TW" sz="1600" dirty="0" smtClean="0">
                <a:solidFill>
                  <a:srgbClr val="FF0000"/>
                </a:solidFill>
              </a:rPr>
              <a:t>P1</a:t>
            </a:r>
            <a:r>
              <a:rPr kumimoji="1" lang="en-US" altLang="zh-TW" sz="1600" dirty="0" smtClean="0">
                <a:solidFill>
                  <a:srgbClr val="FF0000"/>
                </a:solidFill>
              </a:rPr>
              <a:t>. </a:t>
            </a:r>
            <a:r>
              <a:rPr kumimoji="1" lang="zh-TW" altLang="en-US" sz="1600" dirty="0" smtClean="0">
                <a:solidFill>
                  <a:srgbClr val="FF0000"/>
                </a:solidFill>
              </a:rPr>
              <a:t>有帳號登入</a:t>
            </a:r>
            <a:endParaRPr kumimoji="1" lang="en-US" altLang="zh-TW" sz="1600" dirty="0" smtClean="0">
              <a:solidFill>
                <a:srgbClr val="FF0000"/>
              </a:solidFill>
            </a:endParaRPr>
          </a:p>
          <a:p>
            <a:r>
              <a:rPr kumimoji="1" lang="en-US" altLang="zh-TW" sz="1600" dirty="0">
                <a:solidFill>
                  <a:srgbClr val="FF0000"/>
                </a:solidFill>
              </a:rPr>
              <a:t> </a:t>
            </a:r>
            <a:r>
              <a:rPr kumimoji="1" lang="en-US" altLang="zh-TW" sz="1600" dirty="0" smtClean="0">
                <a:solidFill>
                  <a:srgbClr val="FF0000"/>
                </a:solidFill>
                <a:sym typeface="Wingdings"/>
              </a:rPr>
              <a:t></a:t>
            </a:r>
            <a:r>
              <a:rPr kumimoji="1" lang="en-US" altLang="zh-TW" sz="1600" dirty="0" smtClean="0">
                <a:solidFill>
                  <a:srgbClr val="FF0000"/>
                </a:solidFill>
              </a:rPr>
              <a:t> </a:t>
            </a:r>
            <a:r>
              <a:rPr kumimoji="1" lang="zh-TW" altLang="en-US" sz="1600" dirty="0" smtClean="0">
                <a:solidFill>
                  <a:srgbClr val="FF0000"/>
                </a:solidFill>
              </a:rPr>
              <a:t>無帳號到次頁註冊</a:t>
            </a:r>
            <a:endParaRPr kumimoji="1" lang="zh-TW" altLang="en-US" sz="1600" dirty="0">
              <a:solidFill>
                <a:srgbClr val="FF0000"/>
              </a:solidFill>
            </a:endParaRPr>
          </a:p>
        </p:txBody>
      </p:sp>
      <p:sp>
        <p:nvSpPr>
          <p:cNvPr id="12" name="矩形圖說文字 11"/>
          <p:cNvSpPr/>
          <p:nvPr/>
        </p:nvSpPr>
        <p:spPr>
          <a:xfrm>
            <a:off x="6500205" y="3942606"/>
            <a:ext cx="2382323" cy="609974"/>
          </a:xfrm>
          <a:prstGeom prst="wedgeRectCallout">
            <a:avLst>
              <a:gd name="adj1" fmla="val -26893"/>
              <a:gd name="adj2" fmla="val -109686"/>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TW" sz="1600" dirty="0" smtClean="0">
                <a:solidFill>
                  <a:srgbClr val="FF0000"/>
                </a:solidFill>
              </a:rPr>
              <a:t> </a:t>
            </a:r>
            <a:r>
              <a:rPr kumimoji="1" lang="en-US" altLang="zh-TW" sz="1600" dirty="0" smtClean="0">
                <a:solidFill>
                  <a:srgbClr val="FF0000"/>
                </a:solidFill>
              </a:rPr>
              <a:t>P2</a:t>
            </a:r>
            <a:r>
              <a:rPr kumimoji="1" lang="en-US" altLang="zh-TW" sz="1600" dirty="0" smtClean="0">
                <a:solidFill>
                  <a:srgbClr val="FF0000"/>
                </a:solidFill>
              </a:rPr>
              <a:t>. </a:t>
            </a:r>
            <a:r>
              <a:rPr kumimoji="1" lang="zh-TW" altLang="en-US" sz="1600" dirty="0" smtClean="0">
                <a:solidFill>
                  <a:srgbClr val="FF0000"/>
                </a:solidFill>
              </a:rPr>
              <a:t>註冊</a:t>
            </a:r>
            <a:endParaRPr kumimoji="1" lang="zh-TW" altLang="en-US" sz="1600" dirty="0">
              <a:solidFill>
                <a:srgbClr val="FF0000"/>
              </a:solidFill>
            </a:endParaRPr>
          </a:p>
          <a:p>
            <a:r>
              <a:rPr kumimoji="1" lang="en-US" altLang="zh-TW" sz="1600" dirty="0" smtClean="0">
                <a:solidFill>
                  <a:srgbClr val="FF0000"/>
                </a:solidFill>
              </a:rPr>
              <a:t> </a:t>
            </a:r>
            <a:r>
              <a:rPr kumimoji="1" lang="en-US" altLang="zh-TW" sz="1600" dirty="0" smtClean="0">
                <a:solidFill>
                  <a:srgbClr val="FF0000"/>
                </a:solidFill>
                <a:sym typeface="Wingdings"/>
              </a:rPr>
              <a:t></a:t>
            </a:r>
            <a:r>
              <a:rPr kumimoji="1" lang="zh-TW" altLang="en-US" sz="1600" dirty="0" smtClean="0">
                <a:solidFill>
                  <a:srgbClr val="FF0000"/>
                </a:solidFill>
              </a:rPr>
              <a:t>註冊</a:t>
            </a:r>
            <a:r>
              <a:rPr kumimoji="1" lang="zh-TW" altLang="en-US" sz="1600" dirty="0" smtClean="0">
                <a:solidFill>
                  <a:srgbClr val="FF0000"/>
                </a:solidFill>
              </a:rPr>
              <a:t>成功回</a:t>
            </a:r>
            <a:r>
              <a:rPr kumimoji="1" lang="en-US" altLang="zh-TW" sz="1600" dirty="0" smtClean="0">
                <a:solidFill>
                  <a:srgbClr val="FF0000"/>
                </a:solidFill>
              </a:rPr>
              <a:t> P1 </a:t>
            </a:r>
            <a:r>
              <a:rPr kumimoji="1" lang="zh-TW" altLang="en-US" sz="1600" dirty="0" smtClean="0">
                <a:solidFill>
                  <a:srgbClr val="FF0000"/>
                </a:solidFill>
              </a:rPr>
              <a:t>登入</a:t>
            </a:r>
            <a:endParaRPr kumimoji="1" lang="zh-TW" altLang="en-US" sz="1600" dirty="0">
              <a:solidFill>
                <a:srgbClr val="FF0000"/>
              </a:solidFill>
            </a:endParaRPr>
          </a:p>
        </p:txBody>
      </p:sp>
      <p:sp>
        <p:nvSpPr>
          <p:cNvPr id="13" name="矩形圖說文字 12"/>
          <p:cNvSpPr/>
          <p:nvPr/>
        </p:nvSpPr>
        <p:spPr>
          <a:xfrm>
            <a:off x="3364753" y="5381813"/>
            <a:ext cx="2843307" cy="1132540"/>
          </a:xfrm>
          <a:prstGeom prst="wedgeRectCallout">
            <a:avLst>
              <a:gd name="adj1" fmla="val -59250"/>
              <a:gd name="adj2" fmla="val -40196"/>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TW" sz="1600" dirty="0" smtClean="0">
                <a:solidFill>
                  <a:srgbClr val="FF0000"/>
                </a:solidFill>
              </a:rPr>
              <a:t> </a:t>
            </a:r>
            <a:r>
              <a:rPr kumimoji="1" lang="en-US" altLang="zh-TW" sz="1600" dirty="0" smtClean="0">
                <a:solidFill>
                  <a:srgbClr val="FF0000"/>
                </a:solidFill>
              </a:rPr>
              <a:t>P3</a:t>
            </a:r>
            <a:r>
              <a:rPr kumimoji="1" lang="en-US" altLang="zh-TW" sz="1600" dirty="0" smtClean="0">
                <a:solidFill>
                  <a:srgbClr val="FF0000"/>
                </a:solidFill>
              </a:rPr>
              <a:t>. </a:t>
            </a:r>
            <a:r>
              <a:rPr kumimoji="1" lang="zh-TW" altLang="en-US" sz="1600" dirty="0" smtClean="0">
                <a:solidFill>
                  <a:srgbClr val="FF0000"/>
                </a:solidFill>
              </a:rPr>
              <a:t>首頁</a:t>
            </a:r>
            <a:r>
              <a:rPr kumimoji="1" lang="en-US" altLang="zh-TW" sz="1600" dirty="0" smtClean="0">
                <a:solidFill>
                  <a:srgbClr val="FF0000"/>
                </a:solidFill>
              </a:rPr>
              <a:t>!!</a:t>
            </a:r>
            <a:r>
              <a:rPr kumimoji="1" lang="zh-TW" altLang="en-US" sz="1600" dirty="0" smtClean="0">
                <a:solidFill>
                  <a:srgbClr val="FF0000"/>
                </a:solidFill>
              </a:rPr>
              <a:t>只要用戶沒有登出</a:t>
            </a:r>
            <a:r>
              <a:rPr kumimoji="1" lang="en-US" altLang="zh-TW" sz="1600" dirty="0" smtClean="0">
                <a:solidFill>
                  <a:srgbClr val="FF0000"/>
                </a:solidFill>
              </a:rPr>
              <a:t>, </a:t>
            </a:r>
            <a:r>
              <a:rPr kumimoji="1" lang="zh-TW" altLang="en-US" sz="1600" dirty="0" smtClean="0">
                <a:solidFill>
                  <a:srgbClr val="FF0000"/>
                </a:solidFill>
              </a:rPr>
              <a:t>就跳過登入及</a:t>
            </a:r>
            <a:r>
              <a:rPr kumimoji="1" lang="zh-TW" altLang="en-US" sz="1600" dirty="0" smtClean="0">
                <a:solidFill>
                  <a:srgbClr val="FF0000"/>
                </a:solidFill>
              </a:rPr>
              <a:t>註冊畫面從這裡開始</a:t>
            </a:r>
            <a:r>
              <a:rPr kumimoji="1" lang="en-US" altLang="zh-TW" sz="1600" dirty="0" smtClean="0">
                <a:solidFill>
                  <a:srgbClr val="FF0000"/>
                </a:solidFill>
              </a:rPr>
              <a:t>, </a:t>
            </a:r>
            <a:r>
              <a:rPr kumimoji="1" lang="zh-TW" altLang="en-US" sz="1600" dirty="0" smtClean="0">
                <a:solidFill>
                  <a:srgbClr val="FF0000"/>
                </a:solidFill>
              </a:rPr>
              <a:t>規劃可從這裡登出</a:t>
            </a:r>
            <a:r>
              <a:rPr kumimoji="1" lang="zh-TW" altLang="en-US" sz="1600" dirty="0" smtClean="0">
                <a:solidFill>
                  <a:srgbClr val="FF0000"/>
                </a:solidFill>
                <a:sym typeface="Wingdings"/>
              </a:rPr>
              <a:t></a:t>
            </a:r>
            <a:r>
              <a:rPr kumimoji="1" lang="en-US" altLang="zh-TW" sz="1600" dirty="0" smtClean="0">
                <a:solidFill>
                  <a:srgbClr val="FF0000"/>
                </a:solidFill>
                <a:sym typeface="Wingdings"/>
              </a:rPr>
              <a:t> </a:t>
            </a:r>
            <a:r>
              <a:rPr kumimoji="1" lang="zh-TW" altLang="en-US" sz="1600" dirty="0" smtClean="0">
                <a:solidFill>
                  <a:srgbClr val="FF0000"/>
                </a:solidFill>
                <a:sym typeface="Wingdings"/>
              </a:rPr>
              <a:t>進入登入畫面</a:t>
            </a:r>
            <a:endParaRPr kumimoji="1" lang="zh-TW" altLang="en-US" sz="1600" dirty="0">
              <a:solidFill>
                <a:srgbClr val="FF0000"/>
              </a:solidFill>
            </a:endParaRPr>
          </a:p>
        </p:txBody>
      </p:sp>
      <p:sp>
        <p:nvSpPr>
          <p:cNvPr id="14" name="矩形 13"/>
          <p:cNvSpPr/>
          <p:nvPr/>
        </p:nvSpPr>
        <p:spPr>
          <a:xfrm>
            <a:off x="1286406" y="2227267"/>
            <a:ext cx="611123" cy="372498"/>
          </a:xfrm>
          <a:prstGeom prst="rect">
            <a:avLst/>
          </a:prstGeom>
          <a:noFill/>
          <a:ln w="28575"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156882" y="829284"/>
            <a:ext cx="3025589" cy="1026889"/>
          </a:xfrm>
          <a:prstGeom prst="wedgeRectCallout">
            <a:avLst>
              <a:gd name="adj1" fmla="val -8657"/>
              <a:gd name="adj2" fmla="val 71861"/>
            </a:avLst>
          </a:prstGeom>
          <a:solidFill>
            <a:srgbClr val="FFFF00"/>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AutoNum type="arabicPeriod"/>
            </a:pPr>
            <a:r>
              <a:rPr kumimoji="1" lang="zh-TW" altLang="en-US" sz="1400" dirty="0" smtClean="0">
                <a:solidFill>
                  <a:srgbClr val="FF0000"/>
                </a:solidFill>
              </a:rPr>
              <a:t>標記在</a:t>
            </a:r>
            <a:r>
              <a:rPr kumimoji="1" lang="en-US" altLang="zh-TW" sz="1400" dirty="0" smtClean="0">
                <a:solidFill>
                  <a:srgbClr val="FF0000"/>
                </a:solidFill>
              </a:rPr>
              <a:t> P1, P3 </a:t>
            </a:r>
            <a:r>
              <a:rPr kumimoji="1" lang="zh-TW" altLang="en-US" sz="1400" dirty="0" smtClean="0">
                <a:solidFill>
                  <a:srgbClr val="FF0000"/>
                </a:solidFill>
              </a:rPr>
              <a:t>之間切換決定進入程式的頁面</a:t>
            </a:r>
            <a:endParaRPr kumimoji="1" lang="en-US" altLang="zh-TW" sz="1400" dirty="0" smtClean="0">
              <a:solidFill>
                <a:srgbClr val="FF0000"/>
              </a:solidFill>
            </a:endParaRPr>
          </a:p>
          <a:p>
            <a:pPr marL="342900" indent="-342900">
              <a:buAutoNum type="arabicPeriod"/>
            </a:pPr>
            <a:r>
              <a:rPr kumimoji="1" lang="zh-TW" altLang="en-US" sz="1400" dirty="0" smtClean="0">
                <a:solidFill>
                  <a:srgbClr val="FF0000"/>
                </a:solidFill>
              </a:rPr>
              <a:t>給</a:t>
            </a:r>
            <a:r>
              <a:rPr kumimoji="1" lang="en-US" altLang="zh-TW" sz="1400" dirty="0" smtClean="0">
                <a:solidFill>
                  <a:srgbClr val="FF0000"/>
                </a:solidFill>
              </a:rPr>
              <a:t> Storyboard </a:t>
            </a:r>
            <a:r>
              <a:rPr kumimoji="1" lang="zh-TW" altLang="en-US" sz="1400" dirty="0" smtClean="0">
                <a:solidFill>
                  <a:srgbClr val="FF0000"/>
                </a:solidFill>
              </a:rPr>
              <a:t>定名</a:t>
            </a:r>
            <a:endParaRPr kumimoji="1" lang="en-US" altLang="zh-TW" sz="1400" dirty="0" smtClean="0">
              <a:solidFill>
                <a:srgbClr val="FF0000"/>
              </a:solidFill>
            </a:endParaRPr>
          </a:p>
          <a:p>
            <a:pPr marL="342900" indent="-342900">
              <a:buAutoNum type="arabicPeriod"/>
            </a:pPr>
            <a:r>
              <a:rPr kumimoji="1" lang="zh-TW" altLang="en-US" sz="1400" dirty="0" smtClean="0">
                <a:solidFill>
                  <a:srgbClr val="FF0000"/>
                </a:solidFill>
              </a:rPr>
              <a:t>由程式碼</a:t>
            </a:r>
            <a:r>
              <a:rPr kumimoji="1" lang="en-US" altLang="zh-TW" sz="1400" dirty="0" smtClean="0">
                <a:solidFill>
                  <a:srgbClr val="FF0000"/>
                </a:solidFill>
              </a:rPr>
              <a:t>(Listener)</a:t>
            </a:r>
            <a:r>
              <a:rPr kumimoji="1" lang="zh-TW" altLang="en-US" sz="1400" dirty="0" smtClean="0">
                <a:solidFill>
                  <a:srgbClr val="FF0000"/>
                </a:solidFill>
              </a:rPr>
              <a:t>控制切換入口</a:t>
            </a:r>
            <a:endParaRPr kumimoji="1" lang="zh-TW" altLang="en-US" sz="1400" dirty="0">
              <a:solidFill>
                <a:srgbClr val="FF0000"/>
              </a:solidFill>
            </a:endParaRPr>
          </a:p>
        </p:txBody>
      </p:sp>
      <p:sp>
        <p:nvSpPr>
          <p:cNvPr id="17" name="矩形 16"/>
          <p:cNvSpPr/>
          <p:nvPr/>
        </p:nvSpPr>
        <p:spPr>
          <a:xfrm>
            <a:off x="1283465" y="4815079"/>
            <a:ext cx="611123" cy="372498"/>
          </a:xfrm>
          <a:prstGeom prst="rect">
            <a:avLst/>
          </a:prstGeom>
          <a:noFill/>
          <a:ln w="28575"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8" name="直線箭頭接點 17"/>
          <p:cNvCxnSpPr>
            <a:stCxn id="17" idx="0"/>
          </p:cNvCxnSpPr>
          <p:nvPr/>
        </p:nvCxnSpPr>
        <p:spPr>
          <a:xfrm flipV="1">
            <a:off x="1589027" y="2599765"/>
            <a:ext cx="1" cy="2215314"/>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0" name="矩形 19"/>
          <p:cNvSpPr/>
          <p:nvPr/>
        </p:nvSpPr>
        <p:spPr>
          <a:xfrm>
            <a:off x="3780118" y="829284"/>
            <a:ext cx="1770529" cy="287301"/>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400" dirty="0" err="1" smtClean="0">
                <a:solidFill>
                  <a:srgbClr val="FF0000"/>
                </a:solidFill>
              </a:rPr>
              <a:t>signIn</a:t>
            </a:r>
            <a:r>
              <a:rPr kumimoji="1" lang="en-US" altLang="zh-TW" sz="1400" dirty="0" err="1" smtClean="0">
                <a:solidFill>
                  <a:srgbClr val="FF0000"/>
                </a:solidFill>
              </a:rPr>
              <a:t>ViewController</a:t>
            </a:r>
            <a:endParaRPr kumimoji="1" lang="zh-TW" altLang="en-US" sz="1400" dirty="0">
              <a:solidFill>
                <a:srgbClr val="FF0000"/>
              </a:solidFill>
            </a:endParaRPr>
          </a:p>
        </p:txBody>
      </p:sp>
      <p:sp>
        <p:nvSpPr>
          <p:cNvPr id="21" name="矩形 20"/>
          <p:cNvSpPr/>
          <p:nvPr/>
        </p:nvSpPr>
        <p:spPr>
          <a:xfrm>
            <a:off x="1464235" y="3560614"/>
            <a:ext cx="2039471" cy="287301"/>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400" dirty="0" err="1" smtClean="0">
                <a:solidFill>
                  <a:srgbClr val="FF0000"/>
                </a:solidFill>
              </a:rPr>
              <a:t>MainFlowViewController</a:t>
            </a:r>
            <a:endParaRPr kumimoji="1" lang="zh-TW" altLang="en-US" sz="1400" dirty="0">
              <a:solidFill>
                <a:srgbClr val="FF0000"/>
              </a:solidFill>
            </a:endParaRPr>
          </a:p>
        </p:txBody>
      </p:sp>
      <p:sp>
        <p:nvSpPr>
          <p:cNvPr id="22" name="矩形 21"/>
          <p:cNvSpPr/>
          <p:nvPr/>
        </p:nvSpPr>
        <p:spPr>
          <a:xfrm>
            <a:off x="5954061" y="838033"/>
            <a:ext cx="1770529" cy="287301"/>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1400" dirty="0" err="1" smtClean="0">
                <a:solidFill>
                  <a:srgbClr val="FF0000"/>
                </a:solidFill>
              </a:rPr>
              <a:t>signUp</a:t>
            </a:r>
            <a:r>
              <a:rPr kumimoji="1" lang="en-US" altLang="zh-TW" sz="1400" dirty="0" err="1" smtClean="0">
                <a:solidFill>
                  <a:srgbClr val="FF0000"/>
                </a:solidFill>
              </a:rPr>
              <a:t>ViewController</a:t>
            </a:r>
            <a:endParaRPr kumimoji="1" lang="zh-TW" altLang="en-US" sz="1400" dirty="0">
              <a:solidFill>
                <a:srgbClr val="FF0000"/>
              </a:solidFill>
            </a:endParaRPr>
          </a:p>
        </p:txBody>
      </p:sp>
      <p:cxnSp>
        <p:nvCxnSpPr>
          <p:cNvPr id="24" name="直線箭頭接點 23"/>
          <p:cNvCxnSpPr>
            <a:stCxn id="59" idx="3"/>
          </p:cNvCxnSpPr>
          <p:nvPr/>
        </p:nvCxnSpPr>
        <p:spPr>
          <a:xfrm flipV="1">
            <a:off x="2774574" y="3309471"/>
            <a:ext cx="1287232" cy="1382058"/>
          </a:xfrm>
          <a:prstGeom prst="straightConnector1">
            <a:avLst/>
          </a:prstGeom>
          <a:ln w="28575" cmpd="sng">
            <a:solidFill>
              <a:srgbClr val="FF0000"/>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33" name="直線箭頭接點 32"/>
          <p:cNvCxnSpPr>
            <a:stCxn id="23" idx="3"/>
          </p:cNvCxnSpPr>
          <p:nvPr/>
        </p:nvCxnSpPr>
        <p:spPr>
          <a:xfrm>
            <a:off x="3126499" y="5140046"/>
            <a:ext cx="3865972" cy="0"/>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8" name="矩形 37"/>
          <p:cNvSpPr/>
          <p:nvPr/>
        </p:nvSpPr>
        <p:spPr>
          <a:xfrm>
            <a:off x="6992471" y="4844964"/>
            <a:ext cx="1441823" cy="481568"/>
          </a:xfrm>
          <a:prstGeom prst="rect">
            <a:avLst/>
          </a:prstGeom>
          <a:solidFill>
            <a:schemeClr val="accent3">
              <a:lumMod val="40000"/>
              <a:lumOff val="60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sz="1400" dirty="0" smtClean="0">
                <a:solidFill>
                  <a:srgbClr val="FF0000"/>
                </a:solidFill>
              </a:rPr>
              <a:t>內文頁面</a:t>
            </a:r>
            <a:endParaRPr kumimoji="1" lang="zh-TW" altLang="en-US" sz="1400" dirty="0">
              <a:solidFill>
                <a:srgbClr val="FF0000"/>
              </a:solidFill>
            </a:endParaRPr>
          </a:p>
        </p:txBody>
      </p:sp>
      <p:cxnSp>
        <p:nvCxnSpPr>
          <p:cNvPr id="39" name="直線箭頭接點 38"/>
          <p:cNvCxnSpPr/>
          <p:nvPr/>
        </p:nvCxnSpPr>
        <p:spPr>
          <a:xfrm>
            <a:off x="3070412" y="2599765"/>
            <a:ext cx="991394" cy="0"/>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43" name="直線箭頭接點 42"/>
          <p:cNvCxnSpPr>
            <a:stCxn id="46" idx="1"/>
          </p:cNvCxnSpPr>
          <p:nvPr/>
        </p:nvCxnSpPr>
        <p:spPr>
          <a:xfrm flipH="1">
            <a:off x="3070412" y="2440897"/>
            <a:ext cx="1382059" cy="1638044"/>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46" name="矩形 45"/>
          <p:cNvSpPr/>
          <p:nvPr/>
        </p:nvSpPr>
        <p:spPr>
          <a:xfrm>
            <a:off x="4452471" y="2345762"/>
            <a:ext cx="455706"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47" name="矩形 46"/>
          <p:cNvSpPr/>
          <p:nvPr/>
        </p:nvSpPr>
        <p:spPr>
          <a:xfrm>
            <a:off x="4340412" y="2540000"/>
            <a:ext cx="769469"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49" name="直線箭頭接點 48"/>
          <p:cNvCxnSpPr/>
          <p:nvPr/>
        </p:nvCxnSpPr>
        <p:spPr>
          <a:xfrm>
            <a:off x="5109881" y="2599765"/>
            <a:ext cx="1526990" cy="0"/>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6636871" y="2494191"/>
            <a:ext cx="455706"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54" name="直線箭頭接點 53"/>
          <p:cNvCxnSpPr>
            <a:stCxn id="52" idx="1"/>
          </p:cNvCxnSpPr>
          <p:nvPr/>
        </p:nvCxnSpPr>
        <p:spPr>
          <a:xfrm flipH="1">
            <a:off x="3070412" y="2589326"/>
            <a:ext cx="3566459" cy="1963254"/>
          </a:xfrm>
          <a:prstGeom prst="straightConnector1">
            <a:avLst/>
          </a:prstGeom>
          <a:ln w="28575" cmpd="sng">
            <a:solidFill>
              <a:srgbClr val="0000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9" name="矩形 58"/>
          <p:cNvSpPr/>
          <p:nvPr/>
        </p:nvSpPr>
        <p:spPr>
          <a:xfrm>
            <a:off x="2005105" y="4596394"/>
            <a:ext cx="769469" cy="19026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1153967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3 下午4.03.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131" y="2672299"/>
            <a:ext cx="7829002" cy="2910443"/>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785189" cy="1506276"/>
          </a:xfrm>
        </p:spPr>
        <p:txBody>
          <a:bodyPr>
            <a:normAutofit/>
          </a:bodyPr>
          <a:lstStyle/>
          <a:p>
            <a:r>
              <a:rPr kumimoji="1" lang="zh-TW" altLang="en-US" dirty="0" smtClean="0"/>
              <a:t>把資料透過一個共用</a:t>
            </a:r>
            <a:r>
              <a:rPr kumimoji="1" lang="en-US" altLang="zh-TW" dirty="0" smtClean="0"/>
              <a:t> </a:t>
            </a:r>
            <a:r>
              <a:rPr kumimoji="1" lang="en-US" altLang="zh-TW" dirty="0" err="1" smtClean="0"/>
              <a:t>Class:Article</a:t>
            </a:r>
            <a:r>
              <a:rPr kumimoji="1" lang="en-US" altLang="zh-TW" dirty="0" smtClean="0"/>
              <a:t>, </a:t>
            </a:r>
            <a:r>
              <a:rPr kumimoji="1" lang="zh-TW" altLang="en-US" dirty="0" smtClean="0"/>
              <a:t>資料轉換讓</a:t>
            </a:r>
            <a:r>
              <a:rPr kumimoji="1" lang="en-US" altLang="zh-TW" dirty="0" smtClean="0"/>
              <a:t> </a:t>
            </a:r>
            <a:r>
              <a:rPr kumimoji="1" lang="en-US" altLang="zh-TW" dirty="0" err="1" smtClean="0"/>
              <a:t>tableViewController</a:t>
            </a:r>
            <a:r>
              <a:rPr kumimoji="1" lang="en-US" altLang="zh-TW" dirty="0" smtClean="0"/>
              <a:t> </a:t>
            </a:r>
            <a:r>
              <a:rPr kumimoji="1" lang="zh-TW" altLang="en-US" dirty="0" smtClean="0"/>
              <a:t>很容易取用</a:t>
            </a:r>
            <a:r>
              <a:rPr kumimoji="1" lang="en-US" altLang="zh-TW" dirty="0" smtClean="0"/>
              <a:t> no repeat source code</a:t>
            </a:r>
          </a:p>
          <a:p>
            <a:r>
              <a:rPr kumimoji="1" lang="en-US" altLang="zh-TW" dirty="0" smtClean="0"/>
              <a:t>Article </a:t>
            </a:r>
            <a:r>
              <a:rPr kumimoji="1" lang="zh-TW" altLang="en-US" dirty="0" smtClean="0"/>
              <a:t>必須初始化</a:t>
            </a:r>
            <a:r>
              <a:rPr kumimoji="1" lang="en-US" altLang="zh-TW" dirty="0" smtClean="0"/>
              <a:t>, </a:t>
            </a:r>
            <a:r>
              <a:rPr kumimoji="1" lang="zh-TW" altLang="en-US" dirty="0" smtClean="0"/>
              <a:t>用</a:t>
            </a:r>
            <a:r>
              <a:rPr kumimoji="1" lang="en-US" altLang="zh-TW" dirty="0" smtClean="0"/>
              <a:t> initializer (</a:t>
            </a:r>
            <a:r>
              <a:rPr kumimoji="1" lang="en-US" altLang="zh-TW" dirty="0" err="1" smtClean="0"/>
              <a:t>init</a:t>
            </a:r>
            <a:r>
              <a:rPr kumimoji="1" lang="en-US" altLang="zh-TW" dirty="0" smtClean="0"/>
              <a:t>() ) </a:t>
            </a:r>
          </a:p>
        </p:txBody>
      </p:sp>
      <p:sp>
        <p:nvSpPr>
          <p:cNvPr id="13" name="矩形 12"/>
          <p:cNvSpPr/>
          <p:nvPr/>
        </p:nvSpPr>
        <p:spPr>
          <a:xfrm>
            <a:off x="2189743" y="3860370"/>
            <a:ext cx="2029162" cy="129977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3547384" y="5506336"/>
            <a:ext cx="2999946" cy="966189"/>
          </a:xfrm>
          <a:prstGeom prst="wedgeRectCallout">
            <a:avLst>
              <a:gd name="adj1" fmla="val -29903"/>
              <a:gd name="adj2" fmla="val -81505"/>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根據已經知道的網路資料規劃我要用什麼變數來接以及什麼資料型態</a:t>
            </a:r>
            <a:r>
              <a:rPr kumimoji="1" lang="en-US" altLang="zh-TW" dirty="0" smtClean="0">
                <a:solidFill>
                  <a:srgbClr val="FF0000"/>
                </a:solidFill>
              </a:rPr>
              <a:t>(</a:t>
            </a:r>
            <a:r>
              <a:rPr kumimoji="1" lang="zh-TW" altLang="en-US" dirty="0" smtClean="0">
                <a:solidFill>
                  <a:srgbClr val="FF0000"/>
                </a:solidFill>
              </a:rPr>
              <a:t>此為原型</a:t>
            </a:r>
            <a:r>
              <a:rPr kumimoji="1" lang="en-US" altLang="zh-TW" dirty="0" smtClean="0">
                <a:solidFill>
                  <a:srgbClr val="FF0000"/>
                </a:solidFill>
              </a:rPr>
              <a:t>)</a:t>
            </a:r>
            <a:endParaRPr kumimoji="1" lang="zh-TW" altLang="en-US" dirty="0">
              <a:solidFill>
                <a:srgbClr val="FF0000"/>
              </a:solidFill>
            </a:endParaRPr>
          </a:p>
        </p:txBody>
      </p:sp>
      <p:sp>
        <p:nvSpPr>
          <p:cNvPr id="10" name="矩形 9"/>
          <p:cNvSpPr/>
          <p:nvPr/>
        </p:nvSpPr>
        <p:spPr>
          <a:xfrm>
            <a:off x="397131" y="3295034"/>
            <a:ext cx="1635890" cy="3436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 10"/>
          <p:cNvSpPr/>
          <p:nvPr/>
        </p:nvSpPr>
        <p:spPr>
          <a:xfrm>
            <a:off x="6474343" y="3782554"/>
            <a:ext cx="1905072" cy="3436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6546450" y="3091799"/>
            <a:ext cx="1679683" cy="406470"/>
          </a:xfrm>
          <a:prstGeom prst="wedgeRectCallout">
            <a:avLst>
              <a:gd name="adj1" fmla="val -9708"/>
              <a:gd name="adj2" fmla="val 107347"/>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必須初始化</a:t>
            </a:r>
            <a:endParaRPr kumimoji="1" lang="zh-TW" altLang="en-US" dirty="0">
              <a:solidFill>
                <a:srgbClr val="FF0000"/>
              </a:solidFill>
            </a:endParaRPr>
          </a:p>
        </p:txBody>
      </p:sp>
    </p:spTree>
    <p:extLst>
      <p:ext uri="{BB962C8B-B14F-4D97-AF65-F5344CB8AC3E}">
        <p14:creationId xmlns:p14="http://schemas.microsoft.com/office/powerpoint/2010/main" val="36160659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螢幕快照 2017-03-23 下午3.4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35214"/>
            <a:ext cx="5185037" cy="2784557"/>
          </a:xfrm>
          <a:prstGeom prst="rect">
            <a:avLst/>
          </a:prstGeom>
        </p:spPr>
      </p:pic>
      <p:pic>
        <p:nvPicPr>
          <p:cNvPr id="7" name="圖片 6" descr="螢幕快照 2017-03-23 下午3.49.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2202" y="4219771"/>
            <a:ext cx="5714151" cy="2554252"/>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en-US" altLang="zh-TW" dirty="0" smtClean="0"/>
              <a:t> </a:t>
            </a:r>
            <a:r>
              <a:rPr kumimoji="1" lang="zh-TW" altLang="en-US" dirty="0" smtClean="0"/>
              <a:t>既有作法</a:t>
            </a:r>
            <a:r>
              <a:rPr kumimoji="1" lang="en-US" altLang="zh-TW" dirty="0" smtClean="0"/>
              <a:t>: </a:t>
            </a:r>
            <a:r>
              <a:rPr kumimoji="1" lang="en-US" altLang="zh-TW" dirty="0" err="1" smtClean="0"/>
              <a:t>jsondata</a:t>
            </a:r>
            <a:r>
              <a:rPr kumimoji="1" lang="en-US" altLang="zh-TW" dirty="0" smtClean="0"/>
              <a:t> </a:t>
            </a:r>
            <a:r>
              <a:rPr kumimoji="1" lang="en-US" altLang="zh-TW" dirty="0" smtClean="0">
                <a:sym typeface="Wingdings"/>
              </a:rPr>
              <a:t> </a:t>
            </a:r>
            <a:r>
              <a:rPr kumimoji="1" lang="en-US" altLang="zh-TW" dirty="0" err="1" smtClean="0">
                <a:sym typeface="Wingdings"/>
              </a:rPr>
              <a:t>JSONObject</a:t>
            </a:r>
            <a:r>
              <a:rPr kumimoji="1" lang="en-US" altLang="zh-TW" dirty="0" smtClean="0">
                <a:sym typeface="Wingdings"/>
              </a:rPr>
              <a:t>  </a:t>
            </a:r>
            <a:r>
              <a:rPr kumimoji="1" lang="en-US" altLang="zh-TW" dirty="0" err="1" smtClean="0">
                <a:sym typeface="Wingdings"/>
              </a:rPr>
              <a:t>task.resume</a:t>
            </a:r>
            <a:endParaRPr kumimoji="1" lang="en-US" altLang="zh-TW" dirty="0" smtClean="0"/>
          </a:p>
        </p:txBody>
      </p:sp>
      <p:sp>
        <p:nvSpPr>
          <p:cNvPr id="13" name="矩形 12"/>
          <p:cNvSpPr/>
          <p:nvPr/>
        </p:nvSpPr>
        <p:spPr>
          <a:xfrm>
            <a:off x="1426981" y="3004101"/>
            <a:ext cx="2178796" cy="27734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1426981" y="4347233"/>
            <a:ext cx="2025513" cy="769125"/>
          </a:xfrm>
          <a:prstGeom prst="wedgeRectCallout">
            <a:avLst>
              <a:gd name="adj1" fmla="val -17981"/>
              <a:gd name="adj2" fmla="val -7923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缺點</a:t>
            </a:r>
            <a:r>
              <a:rPr kumimoji="1" lang="en-US" altLang="zh-TW" dirty="0" smtClean="0">
                <a:solidFill>
                  <a:srgbClr val="FF0000"/>
                </a:solidFill>
              </a:rPr>
              <a:t>: </a:t>
            </a:r>
            <a:r>
              <a:rPr kumimoji="1" lang="zh-TW" altLang="en-US" dirty="0" smtClean="0">
                <a:solidFill>
                  <a:srgbClr val="FF0000"/>
                </a:solidFill>
              </a:rPr>
              <a:t>重複用</a:t>
            </a:r>
            <a:r>
              <a:rPr kumimoji="1" lang="en-US" altLang="zh-TW" dirty="0" smtClean="0">
                <a:solidFill>
                  <a:srgbClr val="FF0000"/>
                </a:solidFill>
              </a:rPr>
              <a:t> for each </a:t>
            </a:r>
            <a:r>
              <a:rPr kumimoji="1" lang="zh-TW" altLang="en-US" dirty="0" smtClean="0">
                <a:solidFill>
                  <a:srgbClr val="FF0000"/>
                </a:solidFill>
              </a:rPr>
              <a:t>取其他資料</a:t>
            </a:r>
            <a:endParaRPr kumimoji="1" lang="zh-TW" altLang="en-US" dirty="0">
              <a:solidFill>
                <a:srgbClr val="FF0000"/>
              </a:solidFill>
            </a:endParaRPr>
          </a:p>
        </p:txBody>
      </p:sp>
      <p:sp>
        <p:nvSpPr>
          <p:cNvPr id="16" name="矩形圖說文字 15"/>
          <p:cNvSpPr/>
          <p:nvPr/>
        </p:nvSpPr>
        <p:spPr>
          <a:xfrm>
            <a:off x="4087520" y="2989505"/>
            <a:ext cx="1923266" cy="1036408"/>
          </a:xfrm>
          <a:prstGeom prst="wedgeRectCallout">
            <a:avLst>
              <a:gd name="adj1" fmla="val -72587"/>
              <a:gd name="adj2" fmla="val -2306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令</a:t>
            </a:r>
            <a:r>
              <a:rPr kumimoji="1" lang="en-US" altLang="zh-TW" dirty="0" smtClean="0">
                <a:solidFill>
                  <a:srgbClr val="FF0000"/>
                </a:solidFill>
              </a:rPr>
              <a:t> article </a:t>
            </a:r>
            <a:r>
              <a:rPr kumimoji="1" lang="zh-TW" altLang="en-US" dirty="0" smtClean="0">
                <a:solidFill>
                  <a:srgbClr val="FF0000"/>
                </a:solidFill>
              </a:rPr>
              <a:t>為其中之一元素</a:t>
            </a:r>
            <a:r>
              <a:rPr kumimoji="1" lang="en-US" altLang="zh-TW" dirty="0" smtClean="0">
                <a:solidFill>
                  <a:srgbClr val="FF0000"/>
                </a:solidFill>
              </a:rPr>
              <a:t>, </a:t>
            </a:r>
            <a:r>
              <a:rPr kumimoji="1" lang="zh-TW" altLang="en-US" dirty="0" smtClean="0">
                <a:solidFill>
                  <a:srgbClr val="FF0000"/>
                </a:solidFill>
              </a:rPr>
              <a:t>用</a:t>
            </a:r>
            <a:r>
              <a:rPr kumimoji="1" lang="en-US" altLang="zh-TW" dirty="0" smtClean="0">
                <a:solidFill>
                  <a:srgbClr val="FF0000"/>
                </a:solidFill>
              </a:rPr>
              <a:t> for</a:t>
            </a:r>
            <a:r>
              <a:rPr kumimoji="1" lang="mr-IN" altLang="zh-TW" dirty="0" smtClean="0">
                <a:solidFill>
                  <a:srgbClr val="FF0000"/>
                </a:solidFill>
              </a:rPr>
              <a:t>…</a:t>
            </a:r>
            <a:r>
              <a:rPr kumimoji="1" lang="en-US" altLang="zh-TW" dirty="0" smtClean="0">
                <a:solidFill>
                  <a:srgbClr val="FF0000"/>
                </a:solidFill>
              </a:rPr>
              <a:t>each </a:t>
            </a:r>
            <a:r>
              <a:rPr kumimoji="1" lang="zh-TW" altLang="en-US" dirty="0" smtClean="0">
                <a:solidFill>
                  <a:srgbClr val="FF0000"/>
                </a:solidFill>
              </a:rPr>
              <a:t>取值</a:t>
            </a:r>
            <a:endParaRPr kumimoji="1" lang="zh-TW" altLang="en-US" dirty="0">
              <a:solidFill>
                <a:srgbClr val="FF0000"/>
              </a:solidFill>
            </a:endParaRPr>
          </a:p>
        </p:txBody>
      </p:sp>
      <p:sp>
        <p:nvSpPr>
          <p:cNvPr id="10" name="矩形 9"/>
          <p:cNvSpPr/>
          <p:nvPr/>
        </p:nvSpPr>
        <p:spPr>
          <a:xfrm>
            <a:off x="5998575" y="5648541"/>
            <a:ext cx="3087777" cy="112548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 10"/>
          <p:cNvSpPr/>
          <p:nvPr/>
        </p:nvSpPr>
        <p:spPr>
          <a:xfrm>
            <a:off x="4222994" y="4772702"/>
            <a:ext cx="2463020" cy="3436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8" name="直線箭頭接點 7"/>
          <p:cNvCxnSpPr/>
          <p:nvPr/>
        </p:nvCxnSpPr>
        <p:spPr>
          <a:xfrm>
            <a:off x="5561946" y="5116358"/>
            <a:ext cx="448840" cy="58389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3280081" y="2645597"/>
            <a:ext cx="1179695" cy="17603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圖說文字 16"/>
          <p:cNvSpPr/>
          <p:nvPr/>
        </p:nvSpPr>
        <p:spPr>
          <a:xfrm>
            <a:off x="4342108" y="1784354"/>
            <a:ext cx="1923266" cy="660659"/>
          </a:xfrm>
          <a:prstGeom prst="wedgeRectCallout">
            <a:avLst>
              <a:gd name="adj1" fmla="val -54370"/>
              <a:gd name="adj2" fmla="val 78577"/>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讀取的</a:t>
            </a:r>
            <a:r>
              <a:rPr kumimoji="1" lang="en-US" altLang="zh-TW" dirty="0" smtClean="0">
                <a:solidFill>
                  <a:srgbClr val="FF0000"/>
                </a:solidFill>
              </a:rPr>
              <a:t> Dictionary </a:t>
            </a:r>
            <a:r>
              <a:rPr kumimoji="1" lang="zh-TW" altLang="en-US" dirty="0" smtClean="0">
                <a:solidFill>
                  <a:srgbClr val="FF0000"/>
                </a:solidFill>
              </a:rPr>
              <a:t>存入</a:t>
            </a:r>
            <a:r>
              <a:rPr kumimoji="1" lang="en-US" altLang="zh-TW" dirty="0" smtClean="0">
                <a:solidFill>
                  <a:srgbClr val="FF0000"/>
                </a:solidFill>
              </a:rPr>
              <a:t> </a:t>
            </a:r>
            <a:r>
              <a:rPr kumimoji="1" lang="en-US" altLang="zh-TW" dirty="0" err="1" smtClean="0">
                <a:solidFill>
                  <a:srgbClr val="FF0000"/>
                </a:solidFill>
              </a:rPr>
              <a:t>articleArray</a:t>
            </a:r>
            <a:endParaRPr kumimoji="1" lang="zh-TW" altLang="en-US" dirty="0">
              <a:solidFill>
                <a:srgbClr val="FF0000"/>
              </a:solidFill>
            </a:endParaRPr>
          </a:p>
        </p:txBody>
      </p:sp>
    </p:spTree>
    <p:extLst>
      <p:ext uri="{BB962C8B-B14F-4D97-AF65-F5344CB8AC3E}">
        <p14:creationId xmlns:p14="http://schemas.microsoft.com/office/powerpoint/2010/main" val="19856039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descr="螢幕快照 2017-03-26 下午1.09.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39" y="1326967"/>
            <a:ext cx="5914679" cy="4501365"/>
          </a:xfrm>
          <a:prstGeom prst="rect">
            <a:avLst/>
          </a:prstGeom>
        </p:spPr>
      </p:pic>
      <p:pic>
        <p:nvPicPr>
          <p:cNvPr id="27" name="圖片 26" descr="螢幕快照 2017-03-26 下午1.10.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431" y="4619057"/>
            <a:ext cx="3043211" cy="2141825"/>
          </a:xfrm>
          <a:prstGeom prst="rect">
            <a:avLst/>
          </a:prstGeom>
          <a:ln w="38100" cmpd="sng">
            <a:solidFill>
              <a:srgbClr val="FF0000"/>
            </a:solidFill>
          </a:ln>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佈置主程式</a:t>
            </a:r>
            <a:r>
              <a:rPr kumimoji="1" lang="en-US" altLang="zh-TW" dirty="0" smtClean="0"/>
              <a:t>  </a:t>
            </a:r>
            <a:r>
              <a:rPr kumimoji="1" lang="en-US" altLang="zh-TW" dirty="0" err="1" smtClean="0"/>
              <a:t>ViewController</a:t>
            </a:r>
            <a:r>
              <a:rPr kumimoji="1" lang="en-US" altLang="zh-TW" dirty="0" smtClean="0"/>
              <a:t>.</a:t>
            </a:r>
          </a:p>
        </p:txBody>
      </p:sp>
      <p:sp>
        <p:nvSpPr>
          <p:cNvPr id="13" name="矩形 12"/>
          <p:cNvSpPr/>
          <p:nvPr/>
        </p:nvSpPr>
        <p:spPr>
          <a:xfrm>
            <a:off x="458254" y="2891099"/>
            <a:ext cx="5421098" cy="293723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604757" y="2408996"/>
            <a:ext cx="2069714" cy="31029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 10"/>
          <p:cNvSpPr/>
          <p:nvPr/>
        </p:nvSpPr>
        <p:spPr>
          <a:xfrm>
            <a:off x="466324" y="1500598"/>
            <a:ext cx="5528194" cy="32870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6306436" y="1055301"/>
            <a:ext cx="2435412" cy="543332"/>
          </a:xfrm>
          <a:prstGeom prst="wedgeRectCallout">
            <a:avLst>
              <a:gd name="adj1" fmla="val -62409"/>
              <a:gd name="adj2" fmla="val 5865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Data Type: String </a:t>
            </a:r>
            <a:r>
              <a:rPr kumimoji="1" lang="en-US" altLang="zh-TW" dirty="0" smtClean="0">
                <a:solidFill>
                  <a:srgbClr val="FF0000"/>
                </a:solidFill>
                <a:sym typeface="Wingdings"/>
              </a:rPr>
              <a:t> </a:t>
            </a:r>
            <a:r>
              <a:rPr kumimoji="1" lang="en-US" altLang="zh-TW" dirty="0" err="1" smtClean="0">
                <a:solidFill>
                  <a:srgbClr val="FF0000"/>
                </a:solidFill>
                <a:sym typeface="Wingdings"/>
              </a:rPr>
              <a:t>url</a:t>
            </a:r>
            <a:endParaRPr kumimoji="1" lang="zh-TW" altLang="en-US" dirty="0">
              <a:solidFill>
                <a:srgbClr val="FF0000"/>
              </a:solidFill>
            </a:endParaRPr>
          </a:p>
        </p:txBody>
      </p:sp>
      <p:sp>
        <p:nvSpPr>
          <p:cNvPr id="18" name="矩形圖說文字 17"/>
          <p:cNvSpPr/>
          <p:nvPr/>
        </p:nvSpPr>
        <p:spPr>
          <a:xfrm>
            <a:off x="3498418" y="2035466"/>
            <a:ext cx="2116652" cy="747059"/>
          </a:xfrm>
          <a:prstGeom prst="wedgeRectCallout">
            <a:avLst>
              <a:gd name="adj1" fmla="val -85564"/>
              <a:gd name="adj2" fmla="val 1779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放在</a:t>
            </a:r>
            <a:r>
              <a:rPr kumimoji="1" lang="en-US" altLang="zh-TW" dirty="0" smtClean="0">
                <a:solidFill>
                  <a:srgbClr val="FF0000"/>
                </a:solidFill>
              </a:rPr>
              <a:t> </a:t>
            </a:r>
            <a:r>
              <a:rPr kumimoji="1" lang="en-US" altLang="zh-TW" dirty="0" err="1" smtClean="0">
                <a:solidFill>
                  <a:srgbClr val="FF0000"/>
                </a:solidFill>
              </a:rPr>
              <a:t>viewDidLoad</a:t>
            </a:r>
            <a:r>
              <a:rPr kumimoji="1" lang="en-US" altLang="zh-TW" dirty="0" smtClean="0">
                <a:solidFill>
                  <a:srgbClr val="FF0000"/>
                </a:solidFill>
              </a:rPr>
              <a:t> </a:t>
            </a:r>
            <a:r>
              <a:rPr kumimoji="1" lang="zh-TW" altLang="en-US" dirty="0" smtClean="0">
                <a:solidFill>
                  <a:srgbClr val="FF0000"/>
                </a:solidFill>
              </a:rPr>
              <a:t>裡面</a:t>
            </a:r>
            <a:r>
              <a:rPr kumimoji="1" lang="en-US" altLang="zh-TW" dirty="0" smtClean="0">
                <a:solidFill>
                  <a:srgbClr val="FF0000"/>
                </a:solidFill>
              </a:rPr>
              <a:t>, </a:t>
            </a:r>
            <a:r>
              <a:rPr kumimoji="1" lang="zh-TW" altLang="en-US" dirty="0" smtClean="0">
                <a:solidFill>
                  <a:srgbClr val="FF0000"/>
                </a:solidFill>
              </a:rPr>
              <a:t>減少重複下載</a:t>
            </a:r>
            <a:endParaRPr kumimoji="1" lang="zh-TW" altLang="en-US" dirty="0">
              <a:solidFill>
                <a:srgbClr val="FF0000"/>
              </a:solidFill>
            </a:endParaRPr>
          </a:p>
        </p:txBody>
      </p:sp>
      <p:sp>
        <p:nvSpPr>
          <p:cNvPr id="21" name="矩形圖說文字 20"/>
          <p:cNvSpPr/>
          <p:nvPr/>
        </p:nvSpPr>
        <p:spPr>
          <a:xfrm>
            <a:off x="3310730" y="6171979"/>
            <a:ext cx="1456765" cy="432021"/>
          </a:xfrm>
          <a:prstGeom prst="wedgeRectCallout">
            <a:avLst>
              <a:gd name="adj1" fmla="val -30691"/>
              <a:gd name="adj2" fmla="val -12094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定式</a:t>
            </a:r>
            <a:r>
              <a:rPr kumimoji="1" lang="en-US" altLang="zh-TW" dirty="0" smtClean="0">
                <a:solidFill>
                  <a:srgbClr val="FF0000"/>
                </a:solidFill>
              </a:rPr>
              <a:t>, </a:t>
            </a:r>
            <a:r>
              <a:rPr kumimoji="1" lang="zh-TW" altLang="en-US" dirty="0" smtClean="0">
                <a:solidFill>
                  <a:srgbClr val="FF0000"/>
                </a:solidFill>
              </a:rPr>
              <a:t>模組化</a:t>
            </a:r>
            <a:endParaRPr kumimoji="1" lang="zh-TW" altLang="en-US" dirty="0">
              <a:solidFill>
                <a:srgbClr val="FF0000"/>
              </a:solidFill>
            </a:endParaRPr>
          </a:p>
        </p:txBody>
      </p:sp>
      <p:sp>
        <p:nvSpPr>
          <p:cNvPr id="22" name="矩形 21"/>
          <p:cNvSpPr/>
          <p:nvPr/>
        </p:nvSpPr>
        <p:spPr>
          <a:xfrm>
            <a:off x="3029953" y="3144362"/>
            <a:ext cx="936929" cy="32946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3" name="直線箭頭接點 22"/>
          <p:cNvCxnSpPr>
            <a:endCxn id="22" idx="0"/>
          </p:cNvCxnSpPr>
          <p:nvPr/>
        </p:nvCxnSpPr>
        <p:spPr>
          <a:xfrm>
            <a:off x="2442882" y="1829304"/>
            <a:ext cx="1055536" cy="1315058"/>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0" name="矩形 29"/>
          <p:cNvSpPr/>
          <p:nvPr/>
        </p:nvSpPr>
        <p:spPr>
          <a:xfrm>
            <a:off x="1277353" y="4865586"/>
            <a:ext cx="1837882" cy="25176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31" name="直線箭頭接點 30"/>
          <p:cNvCxnSpPr>
            <a:stCxn id="30" idx="3"/>
            <a:endCxn id="27" idx="1"/>
          </p:cNvCxnSpPr>
          <p:nvPr/>
        </p:nvCxnSpPr>
        <p:spPr>
          <a:xfrm>
            <a:off x="3115235" y="4991470"/>
            <a:ext cx="2942196" cy="69850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60659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descr="螢幕快照 2017-03-23 下午4.33.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788" y="1220732"/>
            <a:ext cx="4315776" cy="2895394"/>
          </a:xfrm>
          <a:prstGeom prst="rect">
            <a:avLst/>
          </a:prstGeom>
        </p:spPr>
      </p:pic>
      <p:pic>
        <p:nvPicPr>
          <p:cNvPr id="4" name="圖片 3" descr="螢幕快照 2017-03-23 下午4.1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56" y="1416392"/>
            <a:ext cx="3905440" cy="2699734"/>
          </a:xfrm>
          <a:prstGeom prst="rect">
            <a:avLst/>
          </a:prstGeom>
        </p:spPr>
      </p:pic>
      <p:pic>
        <p:nvPicPr>
          <p:cNvPr id="6" name="圖片 5" descr="螢幕快照 2017-03-23 下午4.23.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862" y="4578777"/>
            <a:ext cx="5822756" cy="1899402"/>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規劃一個</a:t>
            </a:r>
            <a:r>
              <a:rPr kumimoji="1" lang="en-US" altLang="zh-TW" dirty="0" smtClean="0"/>
              <a:t> Class Article </a:t>
            </a:r>
            <a:r>
              <a:rPr kumimoji="1" lang="zh-TW" altLang="en-US" dirty="0" smtClean="0"/>
              <a:t>裡面</a:t>
            </a:r>
            <a:r>
              <a:rPr kumimoji="1" lang="en-US" altLang="zh-TW" dirty="0" smtClean="0"/>
              <a:t>,</a:t>
            </a:r>
            <a:r>
              <a:rPr kumimoji="1" lang="zh-TW" altLang="en-US" dirty="0" smtClean="0"/>
              <a:t>以</a:t>
            </a:r>
            <a:r>
              <a:rPr kumimoji="1" lang="en-US" altLang="zh-TW" dirty="0" smtClean="0"/>
              <a:t> </a:t>
            </a:r>
            <a:r>
              <a:rPr kumimoji="1" lang="en-US" altLang="zh-TW" dirty="0" err="1" smtClean="0"/>
              <a:t>Article.xxxx</a:t>
            </a:r>
            <a:r>
              <a:rPr kumimoji="1" lang="en-US" altLang="zh-TW" dirty="0" smtClean="0"/>
              <a:t> </a:t>
            </a:r>
            <a:r>
              <a:rPr kumimoji="1" lang="zh-TW" altLang="en-US" dirty="0" smtClean="0"/>
              <a:t>方式存取</a:t>
            </a:r>
            <a:r>
              <a:rPr kumimoji="1" lang="en-US" altLang="zh-TW" dirty="0" smtClean="0"/>
              <a:t>.</a:t>
            </a:r>
          </a:p>
        </p:txBody>
      </p:sp>
      <p:sp>
        <p:nvSpPr>
          <p:cNvPr id="13" name="矩形 12"/>
          <p:cNvSpPr/>
          <p:nvPr/>
        </p:nvSpPr>
        <p:spPr>
          <a:xfrm>
            <a:off x="3575704" y="5488587"/>
            <a:ext cx="2810171" cy="19473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4276422" y="3534571"/>
            <a:ext cx="2241712" cy="966189"/>
          </a:xfrm>
          <a:prstGeom prst="wedgeRectCallout">
            <a:avLst>
              <a:gd name="adj1" fmla="val -58300"/>
              <a:gd name="adj2" fmla="val -7093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定義</a:t>
            </a:r>
            <a:r>
              <a:rPr kumimoji="1" lang="en-US" altLang="zh-TW" dirty="0" smtClean="0">
                <a:solidFill>
                  <a:srgbClr val="FF0000"/>
                </a:solidFill>
              </a:rPr>
              <a:t> 6 </a:t>
            </a:r>
            <a:r>
              <a:rPr kumimoji="1" lang="zh-TW" altLang="en-US" dirty="0" smtClean="0">
                <a:solidFill>
                  <a:srgbClr val="FF0000"/>
                </a:solidFill>
              </a:rPr>
              <a:t>個資料就是</a:t>
            </a:r>
            <a:r>
              <a:rPr kumimoji="1" lang="en-US" altLang="zh-TW" dirty="0" smtClean="0">
                <a:solidFill>
                  <a:srgbClr val="FF0000"/>
                </a:solidFill>
              </a:rPr>
              <a:t> </a:t>
            </a:r>
            <a:r>
              <a:rPr kumimoji="1" lang="en-US" altLang="zh-TW" dirty="0" err="1" smtClean="0">
                <a:solidFill>
                  <a:srgbClr val="FF0000"/>
                </a:solidFill>
              </a:rPr>
              <a:t>rawData</a:t>
            </a:r>
            <a:r>
              <a:rPr kumimoji="1" lang="en-US" altLang="zh-TW" dirty="0" smtClean="0">
                <a:solidFill>
                  <a:srgbClr val="FF0000"/>
                </a:solidFill>
              </a:rPr>
              <a:t> </a:t>
            </a:r>
            <a:r>
              <a:rPr kumimoji="1" lang="zh-TW" altLang="en-US" dirty="0" smtClean="0">
                <a:solidFill>
                  <a:srgbClr val="FF0000"/>
                </a:solidFill>
              </a:rPr>
              <a:t>資料結構對應的資料</a:t>
            </a:r>
            <a:r>
              <a:rPr kumimoji="1" lang="en-US" altLang="zh-TW" dirty="0" smtClean="0">
                <a:solidFill>
                  <a:srgbClr val="FF0000"/>
                </a:solidFill>
              </a:rPr>
              <a:t>(</a:t>
            </a:r>
            <a:r>
              <a:rPr kumimoji="1" lang="zh-TW" altLang="en-US" dirty="0" smtClean="0">
                <a:solidFill>
                  <a:srgbClr val="FF0000"/>
                </a:solidFill>
              </a:rPr>
              <a:t>半成品</a:t>
            </a:r>
            <a:r>
              <a:rPr kumimoji="1" lang="en-US" altLang="zh-TW" dirty="0" smtClean="0">
                <a:solidFill>
                  <a:srgbClr val="FF0000"/>
                </a:solidFill>
              </a:rPr>
              <a:t>)</a:t>
            </a:r>
            <a:endParaRPr kumimoji="1" lang="zh-TW" altLang="en-US" dirty="0">
              <a:solidFill>
                <a:srgbClr val="FF0000"/>
              </a:solidFill>
            </a:endParaRPr>
          </a:p>
        </p:txBody>
      </p:sp>
      <p:sp>
        <p:nvSpPr>
          <p:cNvPr id="16" name="矩形圖說文字 15"/>
          <p:cNvSpPr/>
          <p:nvPr/>
        </p:nvSpPr>
        <p:spPr>
          <a:xfrm>
            <a:off x="229251" y="4566331"/>
            <a:ext cx="2459582" cy="856571"/>
          </a:xfrm>
          <a:prstGeom prst="wedgeRectCallout">
            <a:avLst>
              <a:gd name="adj1" fmla="val 87112"/>
              <a:gd name="adj2" fmla="val 6125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article </a:t>
            </a:r>
            <a:r>
              <a:rPr kumimoji="1" lang="zh-TW" altLang="en-US" dirty="0" smtClean="0">
                <a:solidFill>
                  <a:srgbClr val="FF0000"/>
                </a:solidFill>
              </a:rPr>
              <a:t>是從網路上拔下來的任一筆資料</a:t>
            </a:r>
            <a:r>
              <a:rPr kumimoji="1" lang="en-US" altLang="zh-TW" dirty="0" smtClean="0">
                <a:solidFill>
                  <a:srgbClr val="FF0000"/>
                </a:solidFill>
              </a:rPr>
              <a:t> (Dictionary)</a:t>
            </a:r>
            <a:endParaRPr kumimoji="1" lang="zh-TW" altLang="en-US" dirty="0">
              <a:solidFill>
                <a:srgbClr val="FF0000"/>
              </a:solidFill>
            </a:endParaRPr>
          </a:p>
        </p:txBody>
      </p:sp>
      <p:sp>
        <p:nvSpPr>
          <p:cNvPr id="11" name="矩形 10"/>
          <p:cNvSpPr/>
          <p:nvPr/>
        </p:nvSpPr>
        <p:spPr>
          <a:xfrm>
            <a:off x="596027" y="2789187"/>
            <a:ext cx="3548261" cy="106418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2217315" y="1404944"/>
            <a:ext cx="3357604" cy="966189"/>
          </a:xfrm>
          <a:prstGeom prst="wedgeRectCallout">
            <a:avLst>
              <a:gd name="adj1" fmla="val -45231"/>
              <a:gd name="adj2" fmla="val 6277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In Article, </a:t>
            </a:r>
            <a:r>
              <a:rPr kumimoji="1" lang="zh-TW" altLang="en-US" dirty="0" smtClean="0">
                <a:solidFill>
                  <a:srgbClr val="FF0000"/>
                </a:solidFill>
              </a:rPr>
              <a:t>根據已經知道的網路資料為</a:t>
            </a:r>
            <a:r>
              <a:rPr kumimoji="1" lang="en-US" altLang="zh-TW" dirty="0" smtClean="0">
                <a:solidFill>
                  <a:srgbClr val="FF0000"/>
                </a:solidFill>
              </a:rPr>
              <a:t> Dictionary, </a:t>
            </a:r>
            <a:r>
              <a:rPr kumimoji="1" lang="zh-TW" altLang="en-US" dirty="0" smtClean="0">
                <a:solidFill>
                  <a:srgbClr val="FF0000"/>
                </a:solidFill>
              </a:rPr>
              <a:t>定義資料型態</a:t>
            </a:r>
            <a:r>
              <a:rPr kumimoji="1" lang="en-US" altLang="zh-TW" dirty="0" smtClean="0">
                <a:solidFill>
                  <a:srgbClr val="FF0000"/>
                </a:solidFill>
              </a:rPr>
              <a:t> </a:t>
            </a:r>
            <a:r>
              <a:rPr kumimoji="1" lang="en-US" altLang="zh-TW" dirty="0" err="1" smtClean="0">
                <a:solidFill>
                  <a:srgbClr val="FF0000"/>
                </a:solidFill>
              </a:rPr>
              <a:t>rawData</a:t>
            </a:r>
            <a:r>
              <a:rPr kumimoji="1" lang="en-US" altLang="zh-TW" dirty="0" smtClean="0">
                <a:solidFill>
                  <a:srgbClr val="FF0000"/>
                </a:solidFill>
              </a:rPr>
              <a:t>: [String: Any]</a:t>
            </a:r>
            <a:r>
              <a:rPr kumimoji="1" lang="en-US" altLang="zh-TW" dirty="0">
                <a:solidFill>
                  <a:srgbClr val="FF0000"/>
                </a:solidFill>
              </a:rPr>
              <a:t> </a:t>
            </a:r>
            <a:r>
              <a:rPr kumimoji="1" lang="zh-TW" altLang="en-US" dirty="0" smtClean="0">
                <a:solidFill>
                  <a:srgbClr val="FF0000"/>
                </a:solidFill>
              </a:rPr>
              <a:t>來接資料</a:t>
            </a:r>
            <a:endParaRPr kumimoji="1" lang="zh-TW" altLang="en-US" dirty="0">
              <a:solidFill>
                <a:srgbClr val="FF0000"/>
              </a:solidFill>
            </a:endParaRPr>
          </a:p>
        </p:txBody>
      </p:sp>
      <p:sp>
        <p:nvSpPr>
          <p:cNvPr id="17" name="矩形 16"/>
          <p:cNvSpPr/>
          <p:nvPr/>
        </p:nvSpPr>
        <p:spPr>
          <a:xfrm>
            <a:off x="3575704" y="5856941"/>
            <a:ext cx="3540959" cy="164451"/>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8" name="矩形圖說文字 17"/>
          <p:cNvSpPr/>
          <p:nvPr/>
        </p:nvSpPr>
        <p:spPr>
          <a:xfrm>
            <a:off x="5921701" y="6021392"/>
            <a:ext cx="2888363" cy="836607"/>
          </a:xfrm>
          <a:prstGeom prst="wedgeRectCallout">
            <a:avLst>
              <a:gd name="adj1" fmla="val -16983"/>
              <a:gd name="adj2" fmla="val -66921"/>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呼叫我在</a:t>
            </a:r>
            <a:r>
              <a:rPr kumimoji="1" lang="en-US" altLang="zh-TW" dirty="0" smtClean="0">
                <a:solidFill>
                  <a:srgbClr val="FF0000"/>
                </a:solidFill>
              </a:rPr>
              <a:t> </a:t>
            </a:r>
            <a:r>
              <a:rPr kumimoji="1" lang="en-US" altLang="zh-TW" dirty="0" err="1" smtClean="0">
                <a:solidFill>
                  <a:srgbClr val="FF0000"/>
                </a:solidFill>
              </a:rPr>
              <a:t>Article.swift</a:t>
            </a:r>
            <a:r>
              <a:rPr kumimoji="1" lang="en-US" altLang="zh-TW" dirty="0" smtClean="0">
                <a:solidFill>
                  <a:srgbClr val="FF0000"/>
                </a:solidFill>
              </a:rPr>
              <a:t> </a:t>
            </a:r>
            <a:r>
              <a:rPr kumimoji="1" lang="zh-TW" altLang="en-US" dirty="0" smtClean="0">
                <a:solidFill>
                  <a:srgbClr val="FF0000"/>
                </a:solidFill>
              </a:rPr>
              <a:t>建立</a:t>
            </a:r>
            <a:r>
              <a:rPr kumimoji="1" lang="en-US" altLang="zh-TW" dirty="0" smtClean="0">
                <a:solidFill>
                  <a:srgbClr val="FF0000"/>
                </a:solidFill>
              </a:rPr>
              <a:t> </a:t>
            </a:r>
            <a:r>
              <a:rPr kumimoji="1" lang="zh-TW" altLang="en-US" dirty="0" smtClean="0">
                <a:solidFill>
                  <a:srgbClr val="FF0000"/>
                </a:solidFill>
              </a:rPr>
              <a:t>的</a:t>
            </a:r>
            <a:r>
              <a:rPr kumimoji="1" lang="en-US" altLang="zh-TW" dirty="0" smtClean="0">
                <a:solidFill>
                  <a:srgbClr val="FF0000"/>
                </a:solidFill>
              </a:rPr>
              <a:t> Class, </a:t>
            </a:r>
            <a:r>
              <a:rPr kumimoji="1" lang="zh-TW" altLang="en-US" dirty="0" smtClean="0">
                <a:solidFill>
                  <a:srgbClr val="FF0000"/>
                </a:solidFill>
              </a:rPr>
              <a:t>把</a:t>
            </a:r>
            <a:r>
              <a:rPr kumimoji="1" lang="en-US" altLang="zh-TW" dirty="0" smtClean="0">
                <a:solidFill>
                  <a:srgbClr val="FF0000"/>
                </a:solidFill>
              </a:rPr>
              <a:t> </a:t>
            </a:r>
            <a:r>
              <a:rPr kumimoji="1" lang="en-US" altLang="zh-TW" dirty="0" err="1" smtClean="0">
                <a:solidFill>
                  <a:srgbClr val="FF0000"/>
                </a:solidFill>
              </a:rPr>
              <a:t>articleDict</a:t>
            </a:r>
            <a:r>
              <a:rPr kumimoji="1" lang="en-US" altLang="zh-TW" dirty="0" smtClean="0">
                <a:solidFill>
                  <a:srgbClr val="FF0000"/>
                </a:solidFill>
              </a:rPr>
              <a:t> </a:t>
            </a:r>
            <a:r>
              <a:rPr kumimoji="1" lang="zh-TW" altLang="en-US" dirty="0" smtClean="0">
                <a:solidFill>
                  <a:srgbClr val="FF0000"/>
                </a:solidFill>
              </a:rPr>
              <a:t>塞進去</a:t>
            </a:r>
            <a:r>
              <a:rPr kumimoji="1" lang="en-US" altLang="zh-TW" dirty="0" smtClean="0">
                <a:solidFill>
                  <a:srgbClr val="FF0000"/>
                </a:solidFill>
              </a:rPr>
              <a:t>, </a:t>
            </a:r>
            <a:r>
              <a:rPr kumimoji="1" lang="zh-TW" altLang="en-US" dirty="0" smtClean="0">
                <a:solidFill>
                  <a:srgbClr val="FF0000"/>
                </a:solidFill>
              </a:rPr>
              <a:t>結果塞給</a:t>
            </a:r>
            <a:r>
              <a:rPr kumimoji="1" lang="en-US" altLang="zh-TW" dirty="0" smtClean="0">
                <a:solidFill>
                  <a:srgbClr val="FF0000"/>
                </a:solidFill>
              </a:rPr>
              <a:t> article</a:t>
            </a:r>
            <a:endParaRPr kumimoji="1" lang="zh-TW" altLang="en-US" dirty="0">
              <a:solidFill>
                <a:srgbClr val="FF0000"/>
              </a:solidFill>
            </a:endParaRPr>
          </a:p>
        </p:txBody>
      </p:sp>
      <p:sp>
        <p:nvSpPr>
          <p:cNvPr id="19" name="矩形 18"/>
          <p:cNvSpPr/>
          <p:nvPr/>
        </p:nvSpPr>
        <p:spPr>
          <a:xfrm>
            <a:off x="6518134" y="2085619"/>
            <a:ext cx="2404430" cy="204418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0" name="直線箭頭接點 19"/>
          <p:cNvCxnSpPr>
            <a:endCxn id="19" idx="2"/>
          </p:cNvCxnSpPr>
          <p:nvPr/>
        </p:nvCxnSpPr>
        <p:spPr>
          <a:xfrm flipV="1">
            <a:off x="5057588" y="4129801"/>
            <a:ext cx="2662761" cy="172714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矩形 20"/>
          <p:cNvSpPr/>
          <p:nvPr/>
        </p:nvSpPr>
        <p:spPr>
          <a:xfrm>
            <a:off x="4721672" y="5664640"/>
            <a:ext cx="2394991" cy="192301"/>
          </a:xfrm>
          <a:prstGeom prst="rect">
            <a:avLst/>
          </a:prstGeom>
          <a:solidFill>
            <a:schemeClr val="accent4">
              <a:lumMod val="60000"/>
              <a:lumOff val="40000"/>
              <a:alpha val="40000"/>
            </a:schemeClr>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2" name="矩形 21"/>
          <p:cNvSpPr/>
          <p:nvPr/>
        </p:nvSpPr>
        <p:spPr>
          <a:xfrm>
            <a:off x="780584" y="2500735"/>
            <a:ext cx="1512888" cy="192301"/>
          </a:xfrm>
          <a:prstGeom prst="rect">
            <a:avLst/>
          </a:prstGeom>
          <a:solidFill>
            <a:schemeClr val="accent4">
              <a:lumMod val="60000"/>
              <a:lumOff val="40000"/>
              <a:alpha val="40000"/>
            </a:schemeClr>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3" name="直線箭頭接點 22"/>
          <p:cNvCxnSpPr>
            <a:stCxn id="21" idx="0"/>
          </p:cNvCxnSpPr>
          <p:nvPr/>
        </p:nvCxnSpPr>
        <p:spPr>
          <a:xfrm flipH="1" flipV="1">
            <a:off x="1778000" y="2693037"/>
            <a:ext cx="4141168" cy="2971603"/>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66810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p:cNvGrpSpPr/>
          <p:nvPr/>
        </p:nvGrpSpPr>
        <p:grpSpPr>
          <a:xfrm>
            <a:off x="486037" y="1636381"/>
            <a:ext cx="5820422" cy="5027071"/>
            <a:chOff x="486037" y="1636381"/>
            <a:chExt cx="5820422" cy="5027071"/>
          </a:xfrm>
        </p:grpSpPr>
        <p:pic>
          <p:nvPicPr>
            <p:cNvPr id="12" name="圖片 11" descr="螢幕快照 2017-03-23 下午4.48.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37" y="3792492"/>
              <a:ext cx="5820422" cy="2870960"/>
            </a:xfrm>
            <a:prstGeom prst="rect">
              <a:avLst/>
            </a:prstGeom>
          </p:spPr>
        </p:pic>
        <p:pic>
          <p:nvPicPr>
            <p:cNvPr id="4" name="圖片 3" descr="螢幕快照 2017-03-23 下午4.44.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37" y="1636381"/>
              <a:ext cx="5156200" cy="2120900"/>
            </a:xfrm>
            <a:prstGeom prst="rect">
              <a:avLst/>
            </a:prstGeom>
          </p:spPr>
        </p:pic>
      </p:grpSp>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讀進來的</a:t>
            </a:r>
            <a:r>
              <a:rPr kumimoji="1" lang="en-US" altLang="zh-TW" dirty="0" smtClean="0"/>
              <a:t> </a:t>
            </a:r>
            <a:r>
              <a:rPr kumimoji="1" lang="en-US" altLang="zh-TW" dirty="0" err="1" smtClean="0"/>
              <a:t>url</a:t>
            </a:r>
            <a:r>
              <a:rPr kumimoji="1" lang="en-US" altLang="zh-TW" dirty="0" smtClean="0"/>
              <a:t> </a:t>
            </a:r>
            <a:r>
              <a:rPr kumimoji="1" lang="zh-TW" altLang="en-US" dirty="0" smtClean="0"/>
              <a:t>資料是</a:t>
            </a:r>
            <a:r>
              <a:rPr kumimoji="1" lang="en-US" altLang="zh-TW" dirty="0" smtClean="0"/>
              <a:t> string, </a:t>
            </a:r>
            <a:r>
              <a:rPr kumimoji="1" lang="zh-TW" altLang="en-US" dirty="0" smtClean="0"/>
              <a:t>規劃在</a:t>
            </a:r>
            <a:r>
              <a:rPr kumimoji="1" lang="en-US" altLang="zh-TW" dirty="0" smtClean="0"/>
              <a:t>  Article Class </a:t>
            </a:r>
            <a:r>
              <a:rPr kumimoji="1" lang="zh-TW" altLang="en-US" dirty="0" smtClean="0"/>
              <a:t>轉成</a:t>
            </a:r>
            <a:r>
              <a:rPr kumimoji="1" lang="en-US" altLang="zh-TW" dirty="0" smtClean="0"/>
              <a:t> URL data Type,  </a:t>
            </a:r>
            <a:r>
              <a:rPr kumimoji="1" lang="zh-TW" altLang="en-US" dirty="0" smtClean="0"/>
              <a:t>然後</a:t>
            </a:r>
            <a:r>
              <a:rPr kumimoji="1" lang="en-US" altLang="zh-TW" dirty="0" smtClean="0"/>
              <a:t> Swift </a:t>
            </a:r>
            <a:r>
              <a:rPr kumimoji="1" lang="zh-TW" altLang="en-US" dirty="0" smtClean="0"/>
              <a:t>才能處理</a:t>
            </a:r>
            <a:r>
              <a:rPr kumimoji="1" lang="en-US" altLang="zh-TW" dirty="0" smtClean="0"/>
              <a:t>, </a:t>
            </a:r>
            <a:r>
              <a:rPr kumimoji="1" lang="zh-TW" altLang="en-US" dirty="0" smtClean="0"/>
              <a:t>可以放在</a:t>
            </a:r>
            <a:r>
              <a:rPr kumimoji="1" lang="en-US" altLang="zh-TW" dirty="0" smtClean="0"/>
              <a:t> </a:t>
            </a:r>
            <a:r>
              <a:rPr kumimoji="1" lang="en-US" altLang="zh-TW" dirty="0" err="1" smtClean="0"/>
              <a:t>ViewController</a:t>
            </a:r>
            <a:r>
              <a:rPr kumimoji="1" lang="en-US" altLang="zh-TW" dirty="0" smtClean="0"/>
              <a:t> </a:t>
            </a:r>
            <a:r>
              <a:rPr kumimoji="1" lang="zh-TW" altLang="en-US" dirty="0" smtClean="0"/>
              <a:t>裡面做</a:t>
            </a:r>
            <a:r>
              <a:rPr kumimoji="1" lang="en-US" altLang="zh-TW" dirty="0" smtClean="0"/>
              <a:t>.</a:t>
            </a:r>
          </a:p>
        </p:txBody>
      </p:sp>
      <p:sp>
        <p:nvSpPr>
          <p:cNvPr id="13" name="矩形 12"/>
          <p:cNvSpPr/>
          <p:nvPr/>
        </p:nvSpPr>
        <p:spPr>
          <a:xfrm>
            <a:off x="838958" y="3467182"/>
            <a:ext cx="2044203" cy="256981"/>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5875809" y="5546979"/>
            <a:ext cx="3171073" cy="1043708"/>
          </a:xfrm>
          <a:prstGeom prst="wedgeRectCallout">
            <a:avLst>
              <a:gd name="adj1" fmla="val -85789"/>
              <a:gd name="adj2" fmla="val 2464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讀入的網站資料存入</a:t>
            </a:r>
            <a:r>
              <a:rPr kumimoji="1" lang="en-US" altLang="zh-TW" dirty="0" smtClean="0">
                <a:solidFill>
                  <a:srgbClr val="FF0000"/>
                </a:solidFill>
              </a:rPr>
              <a:t> </a:t>
            </a:r>
            <a:r>
              <a:rPr kumimoji="1" lang="en-US" altLang="zh-TW" dirty="0" err="1" smtClean="0">
                <a:solidFill>
                  <a:srgbClr val="FF0000"/>
                </a:solidFill>
              </a:rPr>
              <a:t>urlString</a:t>
            </a:r>
            <a:r>
              <a:rPr kumimoji="1" lang="en-US" altLang="zh-TW" dirty="0" smtClean="0">
                <a:solidFill>
                  <a:srgbClr val="FF0000"/>
                </a:solidFill>
              </a:rPr>
              <a:t>, </a:t>
            </a:r>
            <a:r>
              <a:rPr kumimoji="1" lang="zh-TW" altLang="en-US" dirty="0" smtClean="0">
                <a:solidFill>
                  <a:srgbClr val="FF0000"/>
                </a:solidFill>
              </a:rPr>
              <a:t>然後用</a:t>
            </a:r>
            <a:r>
              <a:rPr kumimoji="1" lang="en-US" altLang="zh-TW" dirty="0" smtClean="0">
                <a:solidFill>
                  <a:srgbClr val="FF0000"/>
                </a:solidFill>
              </a:rPr>
              <a:t>  URL() </a:t>
            </a:r>
            <a:r>
              <a:rPr kumimoji="1" lang="zh-TW" altLang="en-US" dirty="0" smtClean="0">
                <a:solidFill>
                  <a:srgbClr val="FF0000"/>
                </a:solidFill>
              </a:rPr>
              <a:t>把</a:t>
            </a:r>
            <a:r>
              <a:rPr kumimoji="1" lang="en-US" altLang="zh-TW" dirty="0" smtClean="0">
                <a:solidFill>
                  <a:srgbClr val="FF0000"/>
                </a:solidFill>
              </a:rPr>
              <a:t> </a:t>
            </a:r>
            <a:r>
              <a:rPr kumimoji="1" lang="en-US" altLang="zh-TW" dirty="0" err="1" smtClean="0">
                <a:solidFill>
                  <a:srgbClr val="FF0000"/>
                </a:solidFill>
              </a:rPr>
              <a:t>urlString</a:t>
            </a:r>
            <a:r>
              <a:rPr kumimoji="1" lang="en-US" altLang="zh-TW" dirty="0" smtClean="0">
                <a:solidFill>
                  <a:srgbClr val="FF0000"/>
                </a:solidFill>
              </a:rPr>
              <a:t> </a:t>
            </a:r>
            <a:r>
              <a:rPr kumimoji="1" lang="zh-TW" altLang="en-US" dirty="0" smtClean="0">
                <a:solidFill>
                  <a:srgbClr val="FF0000"/>
                </a:solidFill>
              </a:rPr>
              <a:t>轉態成</a:t>
            </a:r>
            <a:r>
              <a:rPr kumimoji="1" lang="en-US" altLang="zh-TW" dirty="0" smtClean="0">
                <a:solidFill>
                  <a:srgbClr val="FF0000"/>
                </a:solidFill>
              </a:rPr>
              <a:t> URL data type</a:t>
            </a:r>
            <a:endParaRPr kumimoji="1" lang="zh-TW" altLang="en-US" dirty="0">
              <a:solidFill>
                <a:srgbClr val="FF0000"/>
              </a:solidFill>
            </a:endParaRPr>
          </a:p>
        </p:txBody>
      </p:sp>
      <p:sp>
        <p:nvSpPr>
          <p:cNvPr id="10" name="矩形 9"/>
          <p:cNvSpPr/>
          <p:nvPr/>
        </p:nvSpPr>
        <p:spPr>
          <a:xfrm>
            <a:off x="838958" y="2897637"/>
            <a:ext cx="1993107" cy="22687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 14"/>
          <p:cNvSpPr/>
          <p:nvPr/>
        </p:nvSpPr>
        <p:spPr>
          <a:xfrm>
            <a:off x="1100842" y="6045620"/>
            <a:ext cx="3767685" cy="45018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 16"/>
          <p:cNvSpPr/>
          <p:nvPr/>
        </p:nvSpPr>
        <p:spPr>
          <a:xfrm>
            <a:off x="1100843" y="4465286"/>
            <a:ext cx="5599769" cy="96491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圖說文字 18"/>
          <p:cNvSpPr/>
          <p:nvPr/>
        </p:nvSpPr>
        <p:spPr>
          <a:xfrm>
            <a:off x="5875809" y="2992449"/>
            <a:ext cx="3046755" cy="1242894"/>
          </a:xfrm>
          <a:prstGeom prst="wedgeRectCallout">
            <a:avLst>
              <a:gd name="adj1" fmla="val -38056"/>
              <a:gd name="adj2" fmla="val 7349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讀入的網站資料存入</a:t>
            </a:r>
            <a:r>
              <a:rPr kumimoji="1" lang="en-US" altLang="zh-TW" dirty="0" smtClean="0">
                <a:solidFill>
                  <a:srgbClr val="FF0000"/>
                </a:solidFill>
              </a:rPr>
              <a:t> </a:t>
            </a:r>
            <a:r>
              <a:rPr kumimoji="1" lang="en-US" altLang="zh-TW" dirty="0" err="1" smtClean="0">
                <a:solidFill>
                  <a:srgbClr val="FF0000"/>
                </a:solidFill>
              </a:rPr>
              <a:t>imageURLString</a:t>
            </a:r>
            <a:r>
              <a:rPr kumimoji="1" lang="en-US" altLang="zh-TW" dirty="0" smtClean="0">
                <a:solidFill>
                  <a:srgbClr val="FF0000"/>
                </a:solidFill>
              </a:rPr>
              <a:t>, </a:t>
            </a:r>
            <a:r>
              <a:rPr kumimoji="1" lang="zh-TW" altLang="en-US" dirty="0" smtClean="0">
                <a:solidFill>
                  <a:srgbClr val="FF0000"/>
                </a:solidFill>
              </a:rPr>
              <a:t>然後用</a:t>
            </a:r>
            <a:r>
              <a:rPr kumimoji="1" lang="en-US" altLang="zh-TW" dirty="0" smtClean="0">
                <a:solidFill>
                  <a:srgbClr val="FF0000"/>
                </a:solidFill>
              </a:rPr>
              <a:t>  URL() </a:t>
            </a:r>
            <a:r>
              <a:rPr kumimoji="1" lang="zh-TW" altLang="en-US" dirty="0" smtClean="0">
                <a:solidFill>
                  <a:srgbClr val="FF0000"/>
                </a:solidFill>
              </a:rPr>
              <a:t>把他轉態成</a:t>
            </a:r>
            <a:r>
              <a:rPr kumimoji="1" lang="en-US" altLang="zh-TW" dirty="0" smtClean="0">
                <a:solidFill>
                  <a:srgbClr val="FF0000"/>
                </a:solidFill>
              </a:rPr>
              <a:t> URL  data type</a:t>
            </a:r>
            <a:endParaRPr kumimoji="1" lang="zh-TW" altLang="en-US" dirty="0">
              <a:solidFill>
                <a:srgbClr val="FF0000"/>
              </a:solidFill>
            </a:endParaRPr>
          </a:p>
        </p:txBody>
      </p:sp>
      <p:cxnSp>
        <p:nvCxnSpPr>
          <p:cNvPr id="14" name="直線箭頭接點 13"/>
          <p:cNvCxnSpPr>
            <a:endCxn id="17" idx="0"/>
          </p:cNvCxnSpPr>
          <p:nvPr/>
        </p:nvCxnSpPr>
        <p:spPr>
          <a:xfrm>
            <a:off x="1890059" y="3124514"/>
            <a:ext cx="2010669" cy="1340772"/>
          </a:xfrm>
          <a:prstGeom prst="straightConnector1">
            <a:avLst/>
          </a:prstGeom>
          <a:ln>
            <a:solidFill>
              <a:srgbClr val="FF0000"/>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20" name="直線箭頭接點 19"/>
          <p:cNvCxnSpPr>
            <a:stCxn id="13" idx="2"/>
          </p:cNvCxnSpPr>
          <p:nvPr/>
        </p:nvCxnSpPr>
        <p:spPr>
          <a:xfrm>
            <a:off x="1861060" y="3724163"/>
            <a:ext cx="1291528" cy="2321457"/>
          </a:xfrm>
          <a:prstGeom prst="straightConnector1">
            <a:avLst/>
          </a:prstGeom>
          <a:ln>
            <a:solidFill>
              <a:srgbClr val="FF0000"/>
            </a:solidFill>
            <a:prstDash val="lg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60659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13768</TotalTime>
  <Words>755</Words>
  <Application>Microsoft Macintosh PowerPoint</Application>
  <PresentationFormat>如螢幕大小 (4:3)</PresentationFormat>
  <Paragraphs>237</Paragraphs>
  <Slides>28</Slides>
  <Notes>0</Notes>
  <HiddenSlides>0</HiddenSlides>
  <MMClips>0</MMClips>
  <ScaleCrop>false</ScaleCrop>
  <HeadingPairs>
    <vt:vector size="4" baseType="variant">
      <vt:variant>
        <vt:lpstr>佈景主題</vt:lpstr>
      </vt:variant>
      <vt:variant>
        <vt:i4>1</vt:i4>
      </vt:variant>
      <vt:variant>
        <vt:lpstr>投影片標題</vt:lpstr>
      </vt:variant>
      <vt:variant>
        <vt:i4>28</vt:i4>
      </vt:variant>
    </vt:vector>
  </HeadingPairs>
  <TitlesOfParts>
    <vt:vector size="29" baseType="lpstr">
      <vt:lpstr>Office 佈景主題</vt:lpstr>
      <vt:lpstr>iOS Dev 筆記 08 社群網頁</vt:lpstr>
      <vt:lpstr>功能需求</vt:lpstr>
      <vt:lpstr>程式分析</vt:lpstr>
      <vt:lpstr>用戶管理頁面規劃</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創建及管理翻頁</vt:lpstr>
      <vt:lpstr>創建及管理翻頁</vt:lpstr>
      <vt:lpstr>創建及管理翻頁</vt:lpstr>
      <vt:lpstr>創建及管理翻頁</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呂 宜倩</dc:creator>
  <cp:lastModifiedBy>呂 宜倩</cp:lastModifiedBy>
  <cp:revision>360</cp:revision>
  <dcterms:created xsi:type="dcterms:W3CDTF">2017-03-07T01:33:20Z</dcterms:created>
  <dcterms:modified xsi:type="dcterms:W3CDTF">2017-03-30T05:27:11Z</dcterms:modified>
</cp:coreProperties>
</file>